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8"/>
  </p:notesMasterIdLst>
  <p:sldIdLst>
    <p:sldId id="256" r:id="rId2"/>
    <p:sldId id="257" r:id="rId3"/>
    <p:sldId id="304" r:id="rId4"/>
    <p:sldId id="306" r:id="rId5"/>
    <p:sldId id="301" r:id="rId6"/>
    <p:sldId id="302" r:id="rId7"/>
    <p:sldId id="303" r:id="rId8"/>
    <p:sldId id="305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0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073CF-56A9-4706-BFFA-915D4B6C56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FE7C3EC-DB92-4E50-8AA9-31F125AC3EA8}">
      <dgm:prSet/>
      <dgm:spPr/>
      <dgm:t>
        <a:bodyPr/>
        <a:lstStyle/>
        <a:p>
          <a:r>
            <a:rPr lang="en-US"/>
            <a:t>Tenant-Based Rental Assistance – the County’s ERA Programs were set up as a system that could achieve almost the same results</a:t>
          </a:r>
        </a:p>
      </dgm:t>
    </dgm:pt>
    <dgm:pt modelId="{9C795F7D-B419-4F48-8F8D-EB9BE579501A}" type="parTrans" cxnId="{FF97D2F0-0415-402A-9C26-0D968BF9BDF8}">
      <dgm:prSet/>
      <dgm:spPr/>
      <dgm:t>
        <a:bodyPr/>
        <a:lstStyle/>
        <a:p>
          <a:endParaRPr lang="en-US"/>
        </a:p>
      </dgm:t>
    </dgm:pt>
    <dgm:pt modelId="{1481D227-2432-44D1-B7B9-A999F4EA3447}" type="sibTrans" cxnId="{FF97D2F0-0415-402A-9C26-0D968BF9BDF8}">
      <dgm:prSet/>
      <dgm:spPr/>
      <dgm:t>
        <a:bodyPr/>
        <a:lstStyle/>
        <a:p>
          <a:endParaRPr lang="en-US"/>
        </a:p>
      </dgm:t>
    </dgm:pt>
    <dgm:pt modelId="{935BF0A6-2B1F-44F1-B780-84370A6D9757}">
      <dgm:prSet/>
      <dgm:spPr/>
      <dgm:t>
        <a:bodyPr/>
        <a:lstStyle/>
        <a:p>
          <a:r>
            <a:rPr lang="en-US"/>
            <a:t>Homeless Shelter – The County completed the renovation of a site for a new homeless shelter in 2020</a:t>
          </a:r>
        </a:p>
      </dgm:t>
    </dgm:pt>
    <dgm:pt modelId="{6D453D6E-5EF2-4F4B-842A-2E87EDCCE04F}" type="parTrans" cxnId="{B42AAF69-9A7A-4964-9C50-32E2BBC23614}">
      <dgm:prSet/>
      <dgm:spPr/>
      <dgm:t>
        <a:bodyPr/>
        <a:lstStyle/>
        <a:p>
          <a:endParaRPr lang="en-US"/>
        </a:p>
      </dgm:t>
    </dgm:pt>
    <dgm:pt modelId="{3041BAE5-510A-4167-8CBA-D7041173CFFB}" type="sibTrans" cxnId="{B42AAF69-9A7A-4964-9C50-32E2BBC23614}">
      <dgm:prSet/>
      <dgm:spPr/>
      <dgm:t>
        <a:bodyPr/>
        <a:lstStyle/>
        <a:p>
          <a:endParaRPr lang="en-US"/>
        </a:p>
      </dgm:t>
    </dgm:pt>
    <dgm:pt modelId="{8043E0E6-B204-42A2-890B-E9F9192401E8}">
      <dgm:prSet/>
      <dgm:spPr/>
      <dgm:t>
        <a:bodyPr/>
        <a:lstStyle/>
        <a:p>
          <a:r>
            <a:rPr lang="en-US"/>
            <a:t>Homeless Shelter to Rental Conversion – in early feedback sessions with stakeholders, there was confusion about the moniker of “shelter” in conveying the use of funds and the long-term goals</a:t>
          </a:r>
        </a:p>
      </dgm:t>
    </dgm:pt>
    <dgm:pt modelId="{7E126614-86C4-4DC6-8733-44933456DC9D}" type="parTrans" cxnId="{DF01B8C2-2275-4FC9-9D4B-3330A0114C5F}">
      <dgm:prSet/>
      <dgm:spPr/>
      <dgm:t>
        <a:bodyPr/>
        <a:lstStyle/>
        <a:p>
          <a:endParaRPr lang="en-US"/>
        </a:p>
      </dgm:t>
    </dgm:pt>
    <dgm:pt modelId="{45C907B3-CDD6-4F3D-8DDC-CD2E9C7A736F}" type="sibTrans" cxnId="{DF01B8C2-2275-4FC9-9D4B-3330A0114C5F}">
      <dgm:prSet/>
      <dgm:spPr/>
      <dgm:t>
        <a:bodyPr/>
        <a:lstStyle/>
        <a:p>
          <a:endParaRPr lang="en-US"/>
        </a:p>
      </dgm:t>
    </dgm:pt>
    <dgm:pt modelId="{F721109A-0DFB-4790-A303-950BA096D8FC}">
      <dgm:prSet/>
      <dgm:spPr/>
      <dgm:t>
        <a:bodyPr/>
        <a:lstStyle/>
        <a:p>
          <a:r>
            <a:rPr lang="en-US"/>
            <a:t>Acquisition of a motel site – one site was identified, but the general thought was that it would need to be an SRO to be effective</a:t>
          </a:r>
        </a:p>
      </dgm:t>
    </dgm:pt>
    <dgm:pt modelId="{890262C1-C2B7-49DD-AD37-EA825A1B5ACD}" type="parTrans" cxnId="{07DC35DD-9ADC-48BC-AAF6-7E9E5DEC0FF3}">
      <dgm:prSet/>
      <dgm:spPr/>
      <dgm:t>
        <a:bodyPr/>
        <a:lstStyle/>
        <a:p>
          <a:endParaRPr lang="en-US"/>
        </a:p>
      </dgm:t>
    </dgm:pt>
    <dgm:pt modelId="{35CE6414-DA25-4993-9D81-A8D4519B6426}" type="sibTrans" cxnId="{07DC35DD-9ADC-48BC-AAF6-7E9E5DEC0FF3}">
      <dgm:prSet/>
      <dgm:spPr/>
      <dgm:t>
        <a:bodyPr/>
        <a:lstStyle/>
        <a:p>
          <a:endParaRPr lang="en-US"/>
        </a:p>
      </dgm:t>
    </dgm:pt>
    <dgm:pt modelId="{98C2BC28-3692-4602-86DE-2AAAA2CA8236}" type="pres">
      <dgm:prSet presAssocID="{027073CF-56A9-4706-BFFA-915D4B6C5624}" presName="root" presStyleCnt="0">
        <dgm:presLayoutVars>
          <dgm:dir/>
          <dgm:resizeHandles val="exact"/>
        </dgm:presLayoutVars>
      </dgm:prSet>
      <dgm:spPr/>
    </dgm:pt>
    <dgm:pt modelId="{788C6B3F-13CB-4A1A-9C78-B5A434388590}" type="pres">
      <dgm:prSet presAssocID="{BFE7C3EC-DB92-4E50-8AA9-31F125AC3EA8}" presName="compNode" presStyleCnt="0"/>
      <dgm:spPr/>
    </dgm:pt>
    <dgm:pt modelId="{D87F6DC8-BDD9-48F3-9167-95F53D10E7D2}" type="pres">
      <dgm:prSet presAssocID="{BFE7C3EC-DB92-4E50-8AA9-31F125AC3EA8}" presName="bgRect" presStyleLbl="bgShp" presStyleIdx="0" presStyleCnt="4"/>
      <dgm:spPr/>
    </dgm:pt>
    <dgm:pt modelId="{7BDC7C57-5284-41CB-86AD-1D61E5253F3B}" type="pres">
      <dgm:prSet presAssocID="{BFE7C3EC-DB92-4E50-8AA9-31F125AC3E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B238C046-E07A-4E79-8AEB-BEFEE9EB4BDC}" type="pres">
      <dgm:prSet presAssocID="{BFE7C3EC-DB92-4E50-8AA9-31F125AC3EA8}" presName="spaceRect" presStyleCnt="0"/>
      <dgm:spPr/>
    </dgm:pt>
    <dgm:pt modelId="{3D6CD4B7-992A-4C9D-A9FB-966D8D106C0F}" type="pres">
      <dgm:prSet presAssocID="{BFE7C3EC-DB92-4E50-8AA9-31F125AC3EA8}" presName="parTx" presStyleLbl="revTx" presStyleIdx="0" presStyleCnt="4">
        <dgm:presLayoutVars>
          <dgm:chMax val="0"/>
          <dgm:chPref val="0"/>
        </dgm:presLayoutVars>
      </dgm:prSet>
      <dgm:spPr/>
    </dgm:pt>
    <dgm:pt modelId="{307BD417-2595-4453-A126-1BC3B10CCE55}" type="pres">
      <dgm:prSet presAssocID="{1481D227-2432-44D1-B7B9-A999F4EA3447}" presName="sibTrans" presStyleCnt="0"/>
      <dgm:spPr/>
    </dgm:pt>
    <dgm:pt modelId="{572D7AE5-F90A-48D3-8E05-05DE81660685}" type="pres">
      <dgm:prSet presAssocID="{935BF0A6-2B1F-44F1-B780-84370A6D9757}" presName="compNode" presStyleCnt="0"/>
      <dgm:spPr/>
    </dgm:pt>
    <dgm:pt modelId="{25FABD25-AF68-4D20-8F69-7E2DE7E8C7DE}" type="pres">
      <dgm:prSet presAssocID="{935BF0A6-2B1F-44F1-B780-84370A6D9757}" presName="bgRect" presStyleLbl="bgShp" presStyleIdx="1" presStyleCnt="4"/>
      <dgm:spPr/>
    </dgm:pt>
    <dgm:pt modelId="{ED95AB7B-95A6-4FEE-B745-FBE6105E570E}" type="pres">
      <dgm:prSet presAssocID="{935BF0A6-2B1F-44F1-B780-84370A6D97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E259FF77-3647-47CC-8E52-557CA48444D2}" type="pres">
      <dgm:prSet presAssocID="{935BF0A6-2B1F-44F1-B780-84370A6D9757}" presName="spaceRect" presStyleCnt="0"/>
      <dgm:spPr/>
    </dgm:pt>
    <dgm:pt modelId="{10AE92FF-351E-4BEC-AAC8-02C71714E4DA}" type="pres">
      <dgm:prSet presAssocID="{935BF0A6-2B1F-44F1-B780-84370A6D9757}" presName="parTx" presStyleLbl="revTx" presStyleIdx="1" presStyleCnt="4">
        <dgm:presLayoutVars>
          <dgm:chMax val="0"/>
          <dgm:chPref val="0"/>
        </dgm:presLayoutVars>
      </dgm:prSet>
      <dgm:spPr/>
    </dgm:pt>
    <dgm:pt modelId="{30F074B4-4CDD-4C2D-802E-91A3A1723150}" type="pres">
      <dgm:prSet presAssocID="{3041BAE5-510A-4167-8CBA-D7041173CFFB}" presName="sibTrans" presStyleCnt="0"/>
      <dgm:spPr/>
    </dgm:pt>
    <dgm:pt modelId="{AAADDF5E-1150-41F3-A060-E5004E784200}" type="pres">
      <dgm:prSet presAssocID="{8043E0E6-B204-42A2-890B-E9F9192401E8}" presName="compNode" presStyleCnt="0"/>
      <dgm:spPr/>
    </dgm:pt>
    <dgm:pt modelId="{A053BCDD-FECD-44A4-99F1-58A474F6D099}" type="pres">
      <dgm:prSet presAssocID="{8043E0E6-B204-42A2-890B-E9F9192401E8}" presName="bgRect" presStyleLbl="bgShp" presStyleIdx="2" presStyleCnt="4"/>
      <dgm:spPr/>
    </dgm:pt>
    <dgm:pt modelId="{F4F091C0-E7D2-410B-A07E-CD17DBE549F9}" type="pres">
      <dgm:prSet presAssocID="{8043E0E6-B204-42A2-890B-E9F9192401E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45F29B61-B479-4A02-A682-06645178CC96}" type="pres">
      <dgm:prSet presAssocID="{8043E0E6-B204-42A2-890B-E9F9192401E8}" presName="spaceRect" presStyleCnt="0"/>
      <dgm:spPr/>
    </dgm:pt>
    <dgm:pt modelId="{CA32E91E-74C1-48C5-AE9C-7709DEC2F8F1}" type="pres">
      <dgm:prSet presAssocID="{8043E0E6-B204-42A2-890B-E9F9192401E8}" presName="parTx" presStyleLbl="revTx" presStyleIdx="2" presStyleCnt="4">
        <dgm:presLayoutVars>
          <dgm:chMax val="0"/>
          <dgm:chPref val="0"/>
        </dgm:presLayoutVars>
      </dgm:prSet>
      <dgm:spPr/>
    </dgm:pt>
    <dgm:pt modelId="{B7FB9F1E-FD4E-427A-A72E-B4BD4867AFC0}" type="pres">
      <dgm:prSet presAssocID="{45C907B3-CDD6-4F3D-8DDC-CD2E9C7A736F}" presName="sibTrans" presStyleCnt="0"/>
      <dgm:spPr/>
    </dgm:pt>
    <dgm:pt modelId="{2CC2D29C-0AEE-4C76-ADB8-7BA55ADBB066}" type="pres">
      <dgm:prSet presAssocID="{F721109A-0DFB-4790-A303-950BA096D8FC}" presName="compNode" presStyleCnt="0"/>
      <dgm:spPr/>
    </dgm:pt>
    <dgm:pt modelId="{BB05010B-72BD-4AF2-AA74-497F6FB1826C}" type="pres">
      <dgm:prSet presAssocID="{F721109A-0DFB-4790-A303-950BA096D8FC}" presName="bgRect" presStyleLbl="bgShp" presStyleIdx="3" presStyleCnt="4"/>
      <dgm:spPr/>
    </dgm:pt>
    <dgm:pt modelId="{C2AAAE85-F5BF-4A16-92D6-DDC8FA4776AE}" type="pres">
      <dgm:prSet presAssocID="{F721109A-0DFB-4790-A303-950BA096D8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F27CCD55-F51E-4EB3-81C4-929BB16E5C92}" type="pres">
      <dgm:prSet presAssocID="{F721109A-0DFB-4790-A303-950BA096D8FC}" presName="spaceRect" presStyleCnt="0"/>
      <dgm:spPr/>
    </dgm:pt>
    <dgm:pt modelId="{80400DB3-A221-42A6-BC17-74EB48CECAD7}" type="pres">
      <dgm:prSet presAssocID="{F721109A-0DFB-4790-A303-950BA096D8F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42AAF69-9A7A-4964-9C50-32E2BBC23614}" srcId="{027073CF-56A9-4706-BFFA-915D4B6C5624}" destId="{935BF0A6-2B1F-44F1-B780-84370A6D9757}" srcOrd="1" destOrd="0" parTransId="{6D453D6E-5EF2-4F4B-842A-2E87EDCCE04F}" sibTransId="{3041BAE5-510A-4167-8CBA-D7041173CFFB}"/>
    <dgm:cxn modelId="{14AA3E50-4F26-420A-A953-65839D007746}" type="presOf" srcId="{BFE7C3EC-DB92-4E50-8AA9-31F125AC3EA8}" destId="{3D6CD4B7-992A-4C9D-A9FB-966D8D106C0F}" srcOrd="0" destOrd="0" presId="urn:microsoft.com/office/officeart/2018/2/layout/IconVerticalSolidList"/>
    <dgm:cxn modelId="{50076D76-7946-4391-AF59-A4D35413237E}" type="presOf" srcId="{F721109A-0DFB-4790-A303-950BA096D8FC}" destId="{80400DB3-A221-42A6-BC17-74EB48CECAD7}" srcOrd="0" destOrd="0" presId="urn:microsoft.com/office/officeart/2018/2/layout/IconVerticalSolidList"/>
    <dgm:cxn modelId="{7BA36EB0-1E6C-427C-B89B-3B8E9536F176}" type="presOf" srcId="{8043E0E6-B204-42A2-890B-E9F9192401E8}" destId="{CA32E91E-74C1-48C5-AE9C-7709DEC2F8F1}" srcOrd="0" destOrd="0" presId="urn:microsoft.com/office/officeart/2018/2/layout/IconVerticalSolidList"/>
    <dgm:cxn modelId="{DF01B8C2-2275-4FC9-9D4B-3330A0114C5F}" srcId="{027073CF-56A9-4706-BFFA-915D4B6C5624}" destId="{8043E0E6-B204-42A2-890B-E9F9192401E8}" srcOrd="2" destOrd="0" parTransId="{7E126614-86C4-4DC6-8733-44933456DC9D}" sibTransId="{45C907B3-CDD6-4F3D-8DDC-CD2E9C7A736F}"/>
    <dgm:cxn modelId="{B52829D8-8AD6-43A9-BE55-8861F08A30BC}" type="presOf" srcId="{935BF0A6-2B1F-44F1-B780-84370A6D9757}" destId="{10AE92FF-351E-4BEC-AAC8-02C71714E4DA}" srcOrd="0" destOrd="0" presId="urn:microsoft.com/office/officeart/2018/2/layout/IconVerticalSolidList"/>
    <dgm:cxn modelId="{07DC35DD-9ADC-48BC-AAF6-7E9E5DEC0FF3}" srcId="{027073CF-56A9-4706-BFFA-915D4B6C5624}" destId="{F721109A-0DFB-4790-A303-950BA096D8FC}" srcOrd="3" destOrd="0" parTransId="{890262C1-C2B7-49DD-AD37-EA825A1B5ACD}" sibTransId="{35CE6414-DA25-4993-9D81-A8D4519B6426}"/>
    <dgm:cxn modelId="{1F50DFE1-6868-403A-A5CA-E895D3857650}" type="presOf" srcId="{027073CF-56A9-4706-BFFA-915D4B6C5624}" destId="{98C2BC28-3692-4602-86DE-2AAAA2CA8236}" srcOrd="0" destOrd="0" presId="urn:microsoft.com/office/officeart/2018/2/layout/IconVerticalSolidList"/>
    <dgm:cxn modelId="{FF97D2F0-0415-402A-9C26-0D968BF9BDF8}" srcId="{027073CF-56A9-4706-BFFA-915D4B6C5624}" destId="{BFE7C3EC-DB92-4E50-8AA9-31F125AC3EA8}" srcOrd="0" destOrd="0" parTransId="{9C795F7D-B419-4F48-8F8D-EB9BE579501A}" sibTransId="{1481D227-2432-44D1-B7B9-A999F4EA3447}"/>
    <dgm:cxn modelId="{A97F2FC9-282D-40A2-B278-93FFA91293B1}" type="presParOf" srcId="{98C2BC28-3692-4602-86DE-2AAAA2CA8236}" destId="{788C6B3F-13CB-4A1A-9C78-B5A434388590}" srcOrd="0" destOrd="0" presId="urn:microsoft.com/office/officeart/2018/2/layout/IconVerticalSolidList"/>
    <dgm:cxn modelId="{A56E47D4-CFC6-4573-8765-BA9E136A490B}" type="presParOf" srcId="{788C6B3F-13CB-4A1A-9C78-B5A434388590}" destId="{D87F6DC8-BDD9-48F3-9167-95F53D10E7D2}" srcOrd="0" destOrd="0" presId="urn:microsoft.com/office/officeart/2018/2/layout/IconVerticalSolidList"/>
    <dgm:cxn modelId="{4AC5167B-DA94-4DBE-BD7F-BD2EE160997B}" type="presParOf" srcId="{788C6B3F-13CB-4A1A-9C78-B5A434388590}" destId="{7BDC7C57-5284-41CB-86AD-1D61E5253F3B}" srcOrd="1" destOrd="0" presId="urn:microsoft.com/office/officeart/2018/2/layout/IconVerticalSolidList"/>
    <dgm:cxn modelId="{6249586B-0CAC-4099-9427-3B431528AD78}" type="presParOf" srcId="{788C6B3F-13CB-4A1A-9C78-B5A434388590}" destId="{B238C046-E07A-4E79-8AEB-BEFEE9EB4BDC}" srcOrd="2" destOrd="0" presId="urn:microsoft.com/office/officeart/2018/2/layout/IconVerticalSolidList"/>
    <dgm:cxn modelId="{7783FCCD-9BB0-4FCC-9AC1-95CFF7DD139B}" type="presParOf" srcId="{788C6B3F-13CB-4A1A-9C78-B5A434388590}" destId="{3D6CD4B7-992A-4C9D-A9FB-966D8D106C0F}" srcOrd="3" destOrd="0" presId="urn:microsoft.com/office/officeart/2018/2/layout/IconVerticalSolidList"/>
    <dgm:cxn modelId="{34E076DC-42F7-4F67-A9C9-908819C6C55F}" type="presParOf" srcId="{98C2BC28-3692-4602-86DE-2AAAA2CA8236}" destId="{307BD417-2595-4453-A126-1BC3B10CCE55}" srcOrd="1" destOrd="0" presId="urn:microsoft.com/office/officeart/2018/2/layout/IconVerticalSolidList"/>
    <dgm:cxn modelId="{6880B353-F4C7-4296-B0E2-CC66FE7623DB}" type="presParOf" srcId="{98C2BC28-3692-4602-86DE-2AAAA2CA8236}" destId="{572D7AE5-F90A-48D3-8E05-05DE81660685}" srcOrd="2" destOrd="0" presId="urn:microsoft.com/office/officeart/2018/2/layout/IconVerticalSolidList"/>
    <dgm:cxn modelId="{D2E54EF6-870D-47C3-A824-E9ADFD0243FD}" type="presParOf" srcId="{572D7AE5-F90A-48D3-8E05-05DE81660685}" destId="{25FABD25-AF68-4D20-8F69-7E2DE7E8C7DE}" srcOrd="0" destOrd="0" presId="urn:microsoft.com/office/officeart/2018/2/layout/IconVerticalSolidList"/>
    <dgm:cxn modelId="{1A8BCF88-F254-497B-9F56-E49DEB13E5EB}" type="presParOf" srcId="{572D7AE5-F90A-48D3-8E05-05DE81660685}" destId="{ED95AB7B-95A6-4FEE-B745-FBE6105E570E}" srcOrd="1" destOrd="0" presId="urn:microsoft.com/office/officeart/2018/2/layout/IconVerticalSolidList"/>
    <dgm:cxn modelId="{CB3EA9A7-3380-4428-94D6-1CDA49AB10CB}" type="presParOf" srcId="{572D7AE5-F90A-48D3-8E05-05DE81660685}" destId="{E259FF77-3647-47CC-8E52-557CA48444D2}" srcOrd="2" destOrd="0" presId="urn:microsoft.com/office/officeart/2018/2/layout/IconVerticalSolidList"/>
    <dgm:cxn modelId="{F8EE855A-17A9-4A2D-9E7D-BCE6B64A15C2}" type="presParOf" srcId="{572D7AE5-F90A-48D3-8E05-05DE81660685}" destId="{10AE92FF-351E-4BEC-AAC8-02C71714E4DA}" srcOrd="3" destOrd="0" presId="urn:microsoft.com/office/officeart/2018/2/layout/IconVerticalSolidList"/>
    <dgm:cxn modelId="{149E1DCA-8C0B-4C2B-885B-BD8D4751A153}" type="presParOf" srcId="{98C2BC28-3692-4602-86DE-2AAAA2CA8236}" destId="{30F074B4-4CDD-4C2D-802E-91A3A1723150}" srcOrd="3" destOrd="0" presId="urn:microsoft.com/office/officeart/2018/2/layout/IconVerticalSolidList"/>
    <dgm:cxn modelId="{4403B867-177D-4529-8B60-F21BB962850D}" type="presParOf" srcId="{98C2BC28-3692-4602-86DE-2AAAA2CA8236}" destId="{AAADDF5E-1150-41F3-A060-E5004E784200}" srcOrd="4" destOrd="0" presId="urn:microsoft.com/office/officeart/2018/2/layout/IconVerticalSolidList"/>
    <dgm:cxn modelId="{B40CD924-CD7E-45B9-895D-0C340E85F383}" type="presParOf" srcId="{AAADDF5E-1150-41F3-A060-E5004E784200}" destId="{A053BCDD-FECD-44A4-99F1-58A474F6D099}" srcOrd="0" destOrd="0" presId="urn:microsoft.com/office/officeart/2018/2/layout/IconVerticalSolidList"/>
    <dgm:cxn modelId="{34FF30A6-56C1-4436-9C95-547E054363C2}" type="presParOf" srcId="{AAADDF5E-1150-41F3-A060-E5004E784200}" destId="{F4F091C0-E7D2-410B-A07E-CD17DBE549F9}" srcOrd="1" destOrd="0" presId="urn:microsoft.com/office/officeart/2018/2/layout/IconVerticalSolidList"/>
    <dgm:cxn modelId="{580B8C9B-23CC-4962-8234-8616A611F36F}" type="presParOf" srcId="{AAADDF5E-1150-41F3-A060-E5004E784200}" destId="{45F29B61-B479-4A02-A682-06645178CC96}" srcOrd="2" destOrd="0" presId="urn:microsoft.com/office/officeart/2018/2/layout/IconVerticalSolidList"/>
    <dgm:cxn modelId="{145FC3A0-2E20-404B-9B2C-800D937C82B4}" type="presParOf" srcId="{AAADDF5E-1150-41F3-A060-E5004E784200}" destId="{CA32E91E-74C1-48C5-AE9C-7709DEC2F8F1}" srcOrd="3" destOrd="0" presId="urn:microsoft.com/office/officeart/2018/2/layout/IconVerticalSolidList"/>
    <dgm:cxn modelId="{012340AC-957A-476C-8529-25391592C00F}" type="presParOf" srcId="{98C2BC28-3692-4602-86DE-2AAAA2CA8236}" destId="{B7FB9F1E-FD4E-427A-A72E-B4BD4867AFC0}" srcOrd="5" destOrd="0" presId="urn:microsoft.com/office/officeart/2018/2/layout/IconVerticalSolidList"/>
    <dgm:cxn modelId="{736C5218-084B-4FF8-B8E9-120B654F96FD}" type="presParOf" srcId="{98C2BC28-3692-4602-86DE-2AAAA2CA8236}" destId="{2CC2D29C-0AEE-4C76-ADB8-7BA55ADBB066}" srcOrd="6" destOrd="0" presId="urn:microsoft.com/office/officeart/2018/2/layout/IconVerticalSolidList"/>
    <dgm:cxn modelId="{0913FC60-97EB-4D09-82EB-205BB6004816}" type="presParOf" srcId="{2CC2D29C-0AEE-4C76-ADB8-7BA55ADBB066}" destId="{BB05010B-72BD-4AF2-AA74-497F6FB1826C}" srcOrd="0" destOrd="0" presId="urn:microsoft.com/office/officeart/2018/2/layout/IconVerticalSolidList"/>
    <dgm:cxn modelId="{E4E07B63-D903-4C1E-B360-93E5EF3021FF}" type="presParOf" srcId="{2CC2D29C-0AEE-4C76-ADB8-7BA55ADBB066}" destId="{C2AAAE85-F5BF-4A16-92D6-DDC8FA4776AE}" srcOrd="1" destOrd="0" presId="urn:microsoft.com/office/officeart/2018/2/layout/IconVerticalSolidList"/>
    <dgm:cxn modelId="{BB502BAF-DFF0-4521-BBA0-65CA88A40A2B}" type="presParOf" srcId="{2CC2D29C-0AEE-4C76-ADB8-7BA55ADBB066}" destId="{F27CCD55-F51E-4EB3-81C4-929BB16E5C92}" srcOrd="2" destOrd="0" presId="urn:microsoft.com/office/officeart/2018/2/layout/IconVerticalSolidList"/>
    <dgm:cxn modelId="{E4AD1D40-077F-46B0-8892-39811478A07A}" type="presParOf" srcId="{2CC2D29C-0AEE-4C76-ADB8-7BA55ADBB066}" destId="{80400DB3-A221-42A6-BC17-74EB48CECA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03742-46D4-41F1-9224-FCE122B30E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E73979-98F5-4E76-A337-5D46AB62D67C}">
      <dgm:prSet/>
      <dgm:spPr/>
      <dgm:t>
        <a:bodyPr/>
        <a:lstStyle/>
        <a:p>
          <a:r>
            <a:rPr lang="en-US"/>
            <a:t>CD Team reviewed County-ARPA funding bill in order to gain awareness of eligible activities</a:t>
          </a:r>
        </a:p>
      </dgm:t>
    </dgm:pt>
    <dgm:pt modelId="{909C8DE6-F45E-4EF0-81D0-4180C38CF54A}" type="parTrans" cxnId="{7BF6604A-6892-4439-A853-46B3902DB026}">
      <dgm:prSet/>
      <dgm:spPr/>
      <dgm:t>
        <a:bodyPr/>
        <a:lstStyle/>
        <a:p>
          <a:endParaRPr lang="en-US"/>
        </a:p>
      </dgm:t>
    </dgm:pt>
    <dgm:pt modelId="{BFA3FE4C-D8DF-48A8-8B76-A5D0AB6354DF}" type="sibTrans" cxnId="{7BF6604A-6892-4439-A853-46B3902DB026}">
      <dgm:prSet/>
      <dgm:spPr/>
      <dgm:t>
        <a:bodyPr/>
        <a:lstStyle/>
        <a:p>
          <a:endParaRPr lang="en-US"/>
        </a:p>
      </dgm:t>
    </dgm:pt>
    <dgm:pt modelId="{7C0E4495-C10B-403B-BA70-FF8BDF819A98}">
      <dgm:prSet/>
      <dgm:spPr/>
      <dgm:t>
        <a:bodyPr/>
        <a:lstStyle/>
        <a:p>
          <a:r>
            <a:rPr lang="en-US"/>
            <a:t>A series of concepts was sent over to the County Administration office</a:t>
          </a:r>
        </a:p>
      </dgm:t>
    </dgm:pt>
    <dgm:pt modelId="{49F23557-955A-49C7-A4F1-12B7E11238BB}" type="parTrans" cxnId="{EEAE957C-8EB0-4888-B9E4-59AE17A48ED0}">
      <dgm:prSet/>
      <dgm:spPr/>
      <dgm:t>
        <a:bodyPr/>
        <a:lstStyle/>
        <a:p>
          <a:endParaRPr lang="en-US"/>
        </a:p>
      </dgm:t>
    </dgm:pt>
    <dgm:pt modelId="{B4061CFF-11E4-46D5-AE81-8D1B9098466A}" type="sibTrans" cxnId="{EEAE957C-8EB0-4888-B9E4-59AE17A48ED0}">
      <dgm:prSet/>
      <dgm:spPr/>
      <dgm:t>
        <a:bodyPr/>
        <a:lstStyle/>
        <a:p>
          <a:endParaRPr lang="en-US"/>
        </a:p>
      </dgm:t>
    </dgm:pt>
    <dgm:pt modelId="{9F5AFD15-E380-4DA2-827C-5B2678B620FD}">
      <dgm:prSet/>
      <dgm:spPr/>
      <dgm:t>
        <a:bodyPr/>
        <a:lstStyle/>
        <a:p>
          <a:r>
            <a:rPr lang="en-US"/>
            <a:t>Affordable housing and subsidy support for CDBG Infrastructure projects were part of the recommendations</a:t>
          </a:r>
        </a:p>
      </dgm:t>
    </dgm:pt>
    <dgm:pt modelId="{177C4CCA-FF0A-4308-A7E9-158D4839CD16}" type="parTrans" cxnId="{B5B0F25D-47B9-4672-8A29-DA1D1B62B4CC}">
      <dgm:prSet/>
      <dgm:spPr/>
      <dgm:t>
        <a:bodyPr/>
        <a:lstStyle/>
        <a:p>
          <a:endParaRPr lang="en-US"/>
        </a:p>
      </dgm:t>
    </dgm:pt>
    <dgm:pt modelId="{64D56D9B-BD45-4055-8E74-B8B3D0BE46EE}" type="sibTrans" cxnId="{B5B0F25D-47B9-4672-8A29-DA1D1B62B4CC}">
      <dgm:prSet/>
      <dgm:spPr/>
      <dgm:t>
        <a:bodyPr/>
        <a:lstStyle/>
        <a:p>
          <a:endParaRPr lang="en-US"/>
        </a:p>
      </dgm:t>
    </dgm:pt>
    <dgm:pt modelId="{9B14D005-FAC1-4AE5-9628-3C576389ED25}">
      <dgm:prSet/>
      <dgm:spPr/>
      <dgm:t>
        <a:bodyPr/>
        <a:lstStyle/>
        <a:p>
          <a:r>
            <a:rPr lang="en-US"/>
            <a:t>Awareness of the local subsidies was conveyed to Commission, Board Members, and County Administration</a:t>
          </a:r>
        </a:p>
      </dgm:t>
    </dgm:pt>
    <dgm:pt modelId="{7CEEF8C0-4993-4D4A-A141-72E267A7C7E2}" type="parTrans" cxnId="{4A9BD0D9-C093-4429-BBE2-8EE1E49D40FA}">
      <dgm:prSet/>
      <dgm:spPr/>
      <dgm:t>
        <a:bodyPr/>
        <a:lstStyle/>
        <a:p>
          <a:endParaRPr lang="en-US"/>
        </a:p>
      </dgm:t>
    </dgm:pt>
    <dgm:pt modelId="{0C8BC551-577A-48E1-B0CF-ABC02D349C29}" type="sibTrans" cxnId="{4A9BD0D9-C093-4429-BBE2-8EE1E49D40FA}">
      <dgm:prSet/>
      <dgm:spPr/>
      <dgm:t>
        <a:bodyPr/>
        <a:lstStyle/>
        <a:p>
          <a:endParaRPr lang="en-US"/>
        </a:p>
      </dgm:t>
    </dgm:pt>
    <dgm:pt modelId="{F6E9B19A-8C11-43E3-AFD8-B5B62BF1A312}">
      <dgm:prSet/>
      <dgm:spPr/>
      <dgm:t>
        <a:bodyPr/>
        <a:lstStyle/>
        <a:p>
          <a:r>
            <a:rPr lang="en-US"/>
            <a:t>Advocacy was made in the designation of the City of McHenry being a target area for tax credits from the State, which improved eligibility for 2 of 3 projects</a:t>
          </a:r>
        </a:p>
      </dgm:t>
    </dgm:pt>
    <dgm:pt modelId="{F11D9ECE-1135-4E8C-BA54-4A70B728A9A9}" type="parTrans" cxnId="{63347CC1-D6F5-43C6-98A1-4C82D2722550}">
      <dgm:prSet/>
      <dgm:spPr/>
      <dgm:t>
        <a:bodyPr/>
        <a:lstStyle/>
        <a:p>
          <a:endParaRPr lang="en-US"/>
        </a:p>
      </dgm:t>
    </dgm:pt>
    <dgm:pt modelId="{6DF7EE99-F5F3-4DBF-9FB2-3F291D497D19}" type="sibTrans" cxnId="{63347CC1-D6F5-43C6-98A1-4C82D2722550}">
      <dgm:prSet/>
      <dgm:spPr/>
      <dgm:t>
        <a:bodyPr/>
        <a:lstStyle/>
        <a:p>
          <a:endParaRPr lang="en-US"/>
        </a:p>
      </dgm:t>
    </dgm:pt>
    <dgm:pt modelId="{1ADB78B4-478C-4E83-9277-38E408795DAD}" type="pres">
      <dgm:prSet presAssocID="{01F03742-46D4-41F1-9224-FCE122B30EF3}" presName="diagram" presStyleCnt="0">
        <dgm:presLayoutVars>
          <dgm:dir/>
          <dgm:resizeHandles val="exact"/>
        </dgm:presLayoutVars>
      </dgm:prSet>
      <dgm:spPr/>
    </dgm:pt>
    <dgm:pt modelId="{11B88BE4-4213-4A9B-BFEB-00872A3E7833}" type="pres">
      <dgm:prSet presAssocID="{78E73979-98F5-4E76-A337-5D46AB62D67C}" presName="node" presStyleLbl="node1" presStyleIdx="0" presStyleCnt="5">
        <dgm:presLayoutVars>
          <dgm:bulletEnabled val="1"/>
        </dgm:presLayoutVars>
      </dgm:prSet>
      <dgm:spPr/>
    </dgm:pt>
    <dgm:pt modelId="{648CA948-966B-4B24-8805-706C4CAD0E3E}" type="pres">
      <dgm:prSet presAssocID="{BFA3FE4C-D8DF-48A8-8B76-A5D0AB6354DF}" presName="sibTrans" presStyleCnt="0"/>
      <dgm:spPr/>
    </dgm:pt>
    <dgm:pt modelId="{50354EF7-7F0B-4A29-BEF8-F86C2C925DE7}" type="pres">
      <dgm:prSet presAssocID="{7C0E4495-C10B-403B-BA70-FF8BDF819A98}" presName="node" presStyleLbl="node1" presStyleIdx="1" presStyleCnt="5">
        <dgm:presLayoutVars>
          <dgm:bulletEnabled val="1"/>
        </dgm:presLayoutVars>
      </dgm:prSet>
      <dgm:spPr/>
    </dgm:pt>
    <dgm:pt modelId="{F0E537EE-32CF-4533-81FF-8D773E217A5E}" type="pres">
      <dgm:prSet presAssocID="{B4061CFF-11E4-46D5-AE81-8D1B9098466A}" presName="sibTrans" presStyleCnt="0"/>
      <dgm:spPr/>
    </dgm:pt>
    <dgm:pt modelId="{93370E32-D4AB-4D7A-987F-51DEC3DEA277}" type="pres">
      <dgm:prSet presAssocID="{9F5AFD15-E380-4DA2-827C-5B2678B620FD}" presName="node" presStyleLbl="node1" presStyleIdx="2" presStyleCnt="5">
        <dgm:presLayoutVars>
          <dgm:bulletEnabled val="1"/>
        </dgm:presLayoutVars>
      </dgm:prSet>
      <dgm:spPr/>
    </dgm:pt>
    <dgm:pt modelId="{4C888AD2-7610-4C04-8631-82FA8F82DF34}" type="pres">
      <dgm:prSet presAssocID="{64D56D9B-BD45-4055-8E74-B8B3D0BE46EE}" presName="sibTrans" presStyleCnt="0"/>
      <dgm:spPr/>
    </dgm:pt>
    <dgm:pt modelId="{CB991BE2-1424-46AB-8755-62874D4811A8}" type="pres">
      <dgm:prSet presAssocID="{9B14D005-FAC1-4AE5-9628-3C576389ED25}" presName="node" presStyleLbl="node1" presStyleIdx="3" presStyleCnt="5">
        <dgm:presLayoutVars>
          <dgm:bulletEnabled val="1"/>
        </dgm:presLayoutVars>
      </dgm:prSet>
      <dgm:spPr/>
    </dgm:pt>
    <dgm:pt modelId="{350DDC19-94C3-44B3-A533-934E1D3C10E1}" type="pres">
      <dgm:prSet presAssocID="{0C8BC551-577A-48E1-B0CF-ABC02D349C29}" presName="sibTrans" presStyleCnt="0"/>
      <dgm:spPr/>
    </dgm:pt>
    <dgm:pt modelId="{5E9A272C-7E3A-4C77-9444-0AD80ABA7AB4}" type="pres">
      <dgm:prSet presAssocID="{F6E9B19A-8C11-43E3-AFD8-B5B62BF1A312}" presName="node" presStyleLbl="node1" presStyleIdx="4" presStyleCnt="5">
        <dgm:presLayoutVars>
          <dgm:bulletEnabled val="1"/>
        </dgm:presLayoutVars>
      </dgm:prSet>
      <dgm:spPr/>
    </dgm:pt>
  </dgm:ptLst>
  <dgm:cxnLst>
    <dgm:cxn modelId="{F1203902-21DB-413D-BE58-416DF0093969}" type="presOf" srcId="{78E73979-98F5-4E76-A337-5D46AB62D67C}" destId="{11B88BE4-4213-4A9B-BFEB-00872A3E7833}" srcOrd="0" destOrd="0" presId="urn:microsoft.com/office/officeart/2005/8/layout/default"/>
    <dgm:cxn modelId="{47E17502-2A9E-46F6-855A-5D51FAE6AA25}" type="presOf" srcId="{7C0E4495-C10B-403B-BA70-FF8BDF819A98}" destId="{50354EF7-7F0B-4A29-BEF8-F86C2C925DE7}" srcOrd="0" destOrd="0" presId="urn:microsoft.com/office/officeart/2005/8/layout/default"/>
    <dgm:cxn modelId="{09347F0B-560C-4613-A041-CABA46C32365}" type="presOf" srcId="{01F03742-46D4-41F1-9224-FCE122B30EF3}" destId="{1ADB78B4-478C-4E83-9277-38E408795DAD}" srcOrd="0" destOrd="0" presId="urn:microsoft.com/office/officeart/2005/8/layout/default"/>
    <dgm:cxn modelId="{B5B0F25D-47B9-4672-8A29-DA1D1B62B4CC}" srcId="{01F03742-46D4-41F1-9224-FCE122B30EF3}" destId="{9F5AFD15-E380-4DA2-827C-5B2678B620FD}" srcOrd="2" destOrd="0" parTransId="{177C4CCA-FF0A-4308-A7E9-158D4839CD16}" sibTransId="{64D56D9B-BD45-4055-8E74-B8B3D0BE46EE}"/>
    <dgm:cxn modelId="{7BF6604A-6892-4439-A853-46B3902DB026}" srcId="{01F03742-46D4-41F1-9224-FCE122B30EF3}" destId="{78E73979-98F5-4E76-A337-5D46AB62D67C}" srcOrd="0" destOrd="0" parTransId="{909C8DE6-F45E-4EF0-81D0-4180C38CF54A}" sibTransId="{BFA3FE4C-D8DF-48A8-8B76-A5D0AB6354DF}"/>
    <dgm:cxn modelId="{6D934F51-A487-4BCA-880F-2FE49AC25350}" type="presOf" srcId="{9F5AFD15-E380-4DA2-827C-5B2678B620FD}" destId="{93370E32-D4AB-4D7A-987F-51DEC3DEA277}" srcOrd="0" destOrd="0" presId="urn:microsoft.com/office/officeart/2005/8/layout/default"/>
    <dgm:cxn modelId="{EEAE957C-8EB0-4888-B9E4-59AE17A48ED0}" srcId="{01F03742-46D4-41F1-9224-FCE122B30EF3}" destId="{7C0E4495-C10B-403B-BA70-FF8BDF819A98}" srcOrd="1" destOrd="0" parTransId="{49F23557-955A-49C7-A4F1-12B7E11238BB}" sibTransId="{B4061CFF-11E4-46D5-AE81-8D1B9098466A}"/>
    <dgm:cxn modelId="{5D32DAAF-9980-46A9-8134-4F9172BC5BEB}" type="presOf" srcId="{F6E9B19A-8C11-43E3-AFD8-B5B62BF1A312}" destId="{5E9A272C-7E3A-4C77-9444-0AD80ABA7AB4}" srcOrd="0" destOrd="0" presId="urn:microsoft.com/office/officeart/2005/8/layout/default"/>
    <dgm:cxn modelId="{63347CC1-D6F5-43C6-98A1-4C82D2722550}" srcId="{01F03742-46D4-41F1-9224-FCE122B30EF3}" destId="{F6E9B19A-8C11-43E3-AFD8-B5B62BF1A312}" srcOrd="4" destOrd="0" parTransId="{F11D9ECE-1135-4E8C-BA54-4A70B728A9A9}" sibTransId="{6DF7EE99-F5F3-4DBF-9FB2-3F291D497D19}"/>
    <dgm:cxn modelId="{97ACA2D0-5A3A-4D1B-B27F-DA5E149D31FA}" type="presOf" srcId="{9B14D005-FAC1-4AE5-9628-3C576389ED25}" destId="{CB991BE2-1424-46AB-8755-62874D4811A8}" srcOrd="0" destOrd="0" presId="urn:microsoft.com/office/officeart/2005/8/layout/default"/>
    <dgm:cxn modelId="{4A9BD0D9-C093-4429-BBE2-8EE1E49D40FA}" srcId="{01F03742-46D4-41F1-9224-FCE122B30EF3}" destId="{9B14D005-FAC1-4AE5-9628-3C576389ED25}" srcOrd="3" destOrd="0" parTransId="{7CEEF8C0-4993-4D4A-A141-72E267A7C7E2}" sibTransId="{0C8BC551-577A-48E1-B0CF-ABC02D349C29}"/>
    <dgm:cxn modelId="{5DB5880F-00E7-405C-BA7F-0C945C5D7ED3}" type="presParOf" srcId="{1ADB78B4-478C-4E83-9277-38E408795DAD}" destId="{11B88BE4-4213-4A9B-BFEB-00872A3E7833}" srcOrd="0" destOrd="0" presId="urn:microsoft.com/office/officeart/2005/8/layout/default"/>
    <dgm:cxn modelId="{A0A3FD54-E904-487F-BDBF-F64105DDF3D9}" type="presParOf" srcId="{1ADB78B4-478C-4E83-9277-38E408795DAD}" destId="{648CA948-966B-4B24-8805-706C4CAD0E3E}" srcOrd="1" destOrd="0" presId="urn:microsoft.com/office/officeart/2005/8/layout/default"/>
    <dgm:cxn modelId="{EAE4A616-7A35-4F82-8F90-5F47E649C5D1}" type="presParOf" srcId="{1ADB78B4-478C-4E83-9277-38E408795DAD}" destId="{50354EF7-7F0B-4A29-BEF8-F86C2C925DE7}" srcOrd="2" destOrd="0" presId="urn:microsoft.com/office/officeart/2005/8/layout/default"/>
    <dgm:cxn modelId="{EC66A560-B646-46C2-B475-6159CE326E23}" type="presParOf" srcId="{1ADB78B4-478C-4E83-9277-38E408795DAD}" destId="{F0E537EE-32CF-4533-81FF-8D773E217A5E}" srcOrd="3" destOrd="0" presId="urn:microsoft.com/office/officeart/2005/8/layout/default"/>
    <dgm:cxn modelId="{22692AEE-1CF6-4C4D-A2E4-3D4C1373C60F}" type="presParOf" srcId="{1ADB78B4-478C-4E83-9277-38E408795DAD}" destId="{93370E32-D4AB-4D7A-987F-51DEC3DEA277}" srcOrd="4" destOrd="0" presId="urn:microsoft.com/office/officeart/2005/8/layout/default"/>
    <dgm:cxn modelId="{EFE23136-1181-4506-B144-884745446125}" type="presParOf" srcId="{1ADB78B4-478C-4E83-9277-38E408795DAD}" destId="{4C888AD2-7610-4C04-8631-82FA8F82DF34}" srcOrd="5" destOrd="0" presId="urn:microsoft.com/office/officeart/2005/8/layout/default"/>
    <dgm:cxn modelId="{33BFF2AB-8FEC-454A-B8C1-CF170CE21FF8}" type="presParOf" srcId="{1ADB78B4-478C-4E83-9277-38E408795DAD}" destId="{CB991BE2-1424-46AB-8755-62874D4811A8}" srcOrd="6" destOrd="0" presId="urn:microsoft.com/office/officeart/2005/8/layout/default"/>
    <dgm:cxn modelId="{500937E9-2798-41CE-A552-59EBFB3BC474}" type="presParOf" srcId="{1ADB78B4-478C-4E83-9277-38E408795DAD}" destId="{350DDC19-94C3-44B3-A533-934E1D3C10E1}" srcOrd="7" destOrd="0" presId="urn:microsoft.com/office/officeart/2005/8/layout/default"/>
    <dgm:cxn modelId="{BDF0444E-A611-4C7C-9CF7-80CD28454474}" type="presParOf" srcId="{1ADB78B4-478C-4E83-9277-38E408795DAD}" destId="{5E9A272C-7E3A-4C77-9444-0AD80ABA7A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BA16B-70A6-4559-9D46-4793D4C41A6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9C4301D-6DE6-4B4B-BE15-609B8DE3A056}">
      <dgm:prSet/>
      <dgm:spPr/>
      <dgm:t>
        <a:bodyPr/>
        <a:lstStyle/>
        <a:p>
          <a:pPr>
            <a:defRPr cap="all"/>
          </a:pPr>
          <a:r>
            <a:rPr lang="en-US"/>
            <a:t>Community Development office has excellent relations with its local Housing Authority</a:t>
          </a:r>
        </a:p>
      </dgm:t>
    </dgm:pt>
    <dgm:pt modelId="{B32D405A-81D9-44AE-9719-36F208424BE8}" type="parTrans" cxnId="{88FFE855-F2A6-4C2F-82B4-E16133707E94}">
      <dgm:prSet/>
      <dgm:spPr/>
      <dgm:t>
        <a:bodyPr/>
        <a:lstStyle/>
        <a:p>
          <a:endParaRPr lang="en-US"/>
        </a:p>
      </dgm:t>
    </dgm:pt>
    <dgm:pt modelId="{5E490A0E-DB86-41AF-893B-5DE04F48D68C}" type="sibTrans" cxnId="{88FFE855-F2A6-4C2F-82B4-E16133707E94}">
      <dgm:prSet/>
      <dgm:spPr/>
      <dgm:t>
        <a:bodyPr/>
        <a:lstStyle/>
        <a:p>
          <a:endParaRPr lang="en-US"/>
        </a:p>
      </dgm:t>
    </dgm:pt>
    <dgm:pt modelId="{5C07AE44-D6BF-445A-A6E7-A1DD25997A32}">
      <dgm:prSet/>
      <dgm:spPr/>
      <dgm:t>
        <a:bodyPr/>
        <a:lstStyle/>
        <a:p>
          <a:pPr>
            <a:defRPr cap="all"/>
          </a:pPr>
          <a:r>
            <a:rPr lang="en-US"/>
            <a:t>Advocacy for MCHA to receive ARPA funds for new office</a:t>
          </a:r>
        </a:p>
      </dgm:t>
    </dgm:pt>
    <dgm:pt modelId="{4354E568-514A-4EDD-80B1-D3FAC0D97190}" type="parTrans" cxnId="{DA85714D-DAEA-4E5C-8816-D94E05E6E0C0}">
      <dgm:prSet/>
      <dgm:spPr/>
      <dgm:t>
        <a:bodyPr/>
        <a:lstStyle/>
        <a:p>
          <a:endParaRPr lang="en-US"/>
        </a:p>
      </dgm:t>
    </dgm:pt>
    <dgm:pt modelId="{29D5FA6E-1BFF-4825-8A0E-A58C32D39984}" type="sibTrans" cxnId="{DA85714D-DAEA-4E5C-8816-D94E05E6E0C0}">
      <dgm:prSet/>
      <dgm:spPr/>
      <dgm:t>
        <a:bodyPr/>
        <a:lstStyle/>
        <a:p>
          <a:endParaRPr lang="en-US"/>
        </a:p>
      </dgm:t>
    </dgm:pt>
    <dgm:pt modelId="{F761E5F2-CAFF-40F9-B0A4-BE9259BEB699}">
      <dgm:prSet/>
      <dgm:spPr/>
      <dgm:t>
        <a:bodyPr/>
        <a:lstStyle/>
        <a:p>
          <a:pPr>
            <a:defRPr cap="all"/>
          </a:pPr>
          <a:r>
            <a:rPr lang="en-US"/>
            <a:t>County works with MCHA for the roll out of the ERA funds</a:t>
          </a:r>
        </a:p>
      </dgm:t>
    </dgm:pt>
    <dgm:pt modelId="{594E828F-3C90-4347-BA67-38B5D80DC909}" type="parTrans" cxnId="{B1431A03-DB23-40AF-9AA5-667649C76E88}">
      <dgm:prSet/>
      <dgm:spPr/>
      <dgm:t>
        <a:bodyPr/>
        <a:lstStyle/>
        <a:p>
          <a:endParaRPr lang="en-US"/>
        </a:p>
      </dgm:t>
    </dgm:pt>
    <dgm:pt modelId="{6C3BE16F-F9E5-4C1A-B44D-B48490C9593F}" type="sibTrans" cxnId="{B1431A03-DB23-40AF-9AA5-667649C76E88}">
      <dgm:prSet/>
      <dgm:spPr/>
      <dgm:t>
        <a:bodyPr/>
        <a:lstStyle/>
        <a:p>
          <a:endParaRPr lang="en-US"/>
        </a:p>
      </dgm:t>
    </dgm:pt>
    <dgm:pt modelId="{968CE32B-0951-4CFB-B44C-E0F870483FC4}">
      <dgm:prSet/>
      <dgm:spPr/>
      <dgm:t>
        <a:bodyPr/>
        <a:lstStyle/>
        <a:p>
          <a:pPr>
            <a:defRPr cap="all"/>
          </a:pPr>
          <a:r>
            <a:rPr lang="en-US"/>
            <a:t>County and other potential developers have advocated for the use of Housing Vouchers for projects, which improves viability of projects long-term</a:t>
          </a:r>
        </a:p>
      </dgm:t>
    </dgm:pt>
    <dgm:pt modelId="{65130617-6ADC-4355-96D7-876F0EC8A008}" type="parTrans" cxnId="{0EAFE76D-6079-49AA-BCF9-C67466D459AB}">
      <dgm:prSet/>
      <dgm:spPr/>
      <dgm:t>
        <a:bodyPr/>
        <a:lstStyle/>
        <a:p>
          <a:endParaRPr lang="en-US"/>
        </a:p>
      </dgm:t>
    </dgm:pt>
    <dgm:pt modelId="{0ACD195D-1B07-4F50-9F8D-4C2713C63470}" type="sibTrans" cxnId="{0EAFE76D-6079-49AA-BCF9-C67466D459AB}">
      <dgm:prSet/>
      <dgm:spPr/>
      <dgm:t>
        <a:bodyPr/>
        <a:lstStyle/>
        <a:p>
          <a:endParaRPr lang="en-US"/>
        </a:p>
      </dgm:t>
    </dgm:pt>
    <dgm:pt modelId="{C4AA5A53-AD7C-4CF0-A427-BA35CF9B696F}">
      <dgm:prSet/>
      <dgm:spPr/>
      <dgm:t>
        <a:bodyPr/>
        <a:lstStyle/>
        <a:p>
          <a:pPr>
            <a:defRPr cap="all"/>
          </a:pPr>
          <a:r>
            <a:rPr lang="en-US"/>
            <a:t>It is anticipated that vouchers will be involved in 2 of the 3 projects</a:t>
          </a:r>
        </a:p>
      </dgm:t>
    </dgm:pt>
    <dgm:pt modelId="{13CD62E5-B44C-47E3-B3A4-91C54B7903D2}" type="parTrans" cxnId="{82E9CDA4-3D2B-48CE-8B7F-C2589423DC2A}">
      <dgm:prSet/>
      <dgm:spPr/>
      <dgm:t>
        <a:bodyPr/>
        <a:lstStyle/>
        <a:p>
          <a:endParaRPr lang="en-US"/>
        </a:p>
      </dgm:t>
    </dgm:pt>
    <dgm:pt modelId="{C5B05073-788D-4F30-AC44-256B91D36778}" type="sibTrans" cxnId="{82E9CDA4-3D2B-48CE-8B7F-C2589423DC2A}">
      <dgm:prSet/>
      <dgm:spPr/>
      <dgm:t>
        <a:bodyPr/>
        <a:lstStyle/>
        <a:p>
          <a:endParaRPr lang="en-US"/>
        </a:p>
      </dgm:t>
    </dgm:pt>
    <dgm:pt modelId="{08B26C7C-AE73-4464-A334-B285D5DE561D}" type="pres">
      <dgm:prSet presAssocID="{35DBA16B-70A6-4559-9D46-4793D4C41A65}" presName="root" presStyleCnt="0">
        <dgm:presLayoutVars>
          <dgm:dir/>
          <dgm:resizeHandles val="exact"/>
        </dgm:presLayoutVars>
      </dgm:prSet>
      <dgm:spPr/>
    </dgm:pt>
    <dgm:pt modelId="{89E1669E-9E7F-492F-91AD-6AB1E03B2BD6}" type="pres">
      <dgm:prSet presAssocID="{39C4301D-6DE6-4B4B-BE15-609B8DE3A056}" presName="compNode" presStyleCnt="0"/>
      <dgm:spPr/>
    </dgm:pt>
    <dgm:pt modelId="{279C6010-40B4-45AB-92E8-344DD9623BA4}" type="pres">
      <dgm:prSet presAssocID="{39C4301D-6DE6-4B4B-BE15-609B8DE3A056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15F7889-D706-4B6B-B8B9-FDCEBB72B4FF}" type="pres">
      <dgm:prSet presAssocID="{39C4301D-6DE6-4B4B-BE15-609B8DE3A05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0726C68-E087-4A6E-8B0F-37947525AE2F}" type="pres">
      <dgm:prSet presAssocID="{39C4301D-6DE6-4B4B-BE15-609B8DE3A056}" presName="spaceRect" presStyleCnt="0"/>
      <dgm:spPr/>
    </dgm:pt>
    <dgm:pt modelId="{6CF170F2-27DA-45A6-AE1A-F202954F99E7}" type="pres">
      <dgm:prSet presAssocID="{39C4301D-6DE6-4B4B-BE15-609B8DE3A056}" presName="textRect" presStyleLbl="revTx" presStyleIdx="0" presStyleCnt="5">
        <dgm:presLayoutVars>
          <dgm:chMax val="1"/>
          <dgm:chPref val="1"/>
        </dgm:presLayoutVars>
      </dgm:prSet>
      <dgm:spPr/>
    </dgm:pt>
    <dgm:pt modelId="{BD31C567-507D-47F4-B53F-4F20498BC209}" type="pres">
      <dgm:prSet presAssocID="{5E490A0E-DB86-41AF-893B-5DE04F48D68C}" presName="sibTrans" presStyleCnt="0"/>
      <dgm:spPr/>
    </dgm:pt>
    <dgm:pt modelId="{30476258-C7FD-496C-AAED-C1427AF5D83A}" type="pres">
      <dgm:prSet presAssocID="{5C07AE44-D6BF-445A-A6E7-A1DD25997A32}" presName="compNode" presStyleCnt="0"/>
      <dgm:spPr/>
    </dgm:pt>
    <dgm:pt modelId="{B0B6BCD1-7395-40C1-A295-E1BD97D2B122}" type="pres">
      <dgm:prSet presAssocID="{5C07AE44-D6BF-445A-A6E7-A1DD25997A32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778C044-3BE1-4F81-AFE7-0FBF80616928}" type="pres">
      <dgm:prSet presAssocID="{5C07AE44-D6BF-445A-A6E7-A1DD25997A3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13841A4-C047-4FB8-A8E1-33D7963EC113}" type="pres">
      <dgm:prSet presAssocID="{5C07AE44-D6BF-445A-A6E7-A1DD25997A32}" presName="spaceRect" presStyleCnt="0"/>
      <dgm:spPr/>
    </dgm:pt>
    <dgm:pt modelId="{A01DDC51-44D7-400B-9ED6-9D49DAD78282}" type="pres">
      <dgm:prSet presAssocID="{5C07AE44-D6BF-445A-A6E7-A1DD25997A32}" presName="textRect" presStyleLbl="revTx" presStyleIdx="1" presStyleCnt="5">
        <dgm:presLayoutVars>
          <dgm:chMax val="1"/>
          <dgm:chPref val="1"/>
        </dgm:presLayoutVars>
      </dgm:prSet>
      <dgm:spPr/>
    </dgm:pt>
    <dgm:pt modelId="{5159E60B-4FE1-4078-AD3F-6CF5D67B11E4}" type="pres">
      <dgm:prSet presAssocID="{29D5FA6E-1BFF-4825-8A0E-A58C32D39984}" presName="sibTrans" presStyleCnt="0"/>
      <dgm:spPr/>
    </dgm:pt>
    <dgm:pt modelId="{97520C54-42D1-42A3-A53B-388F93F16130}" type="pres">
      <dgm:prSet presAssocID="{F761E5F2-CAFF-40F9-B0A4-BE9259BEB699}" presName="compNode" presStyleCnt="0"/>
      <dgm:spPr/>
    </dgm:pt>
    <dgm:pt modelId="{9308BC2B-B035-45A2-BB8A-FE7FE90B0996}" type="pres">
      <dgm:prSet presAssocID="{F761E5F2-CAFF-40F9-B0A4-BE9259BEB699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2C323E5-6953-42AA-8E96-14E610DA2431}" type="pres">
      <dgm:prSet presAssocID="{F761E5F2-CAFF-40F9-B0A4-BE9259BEB69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1179CFA-F097-4F21-9B5B-5DB776BDAAB1}" type="pres">
      <dgm:prSet presAssocID="{F761E5F2-CAFF-40F9-B0A4-BE9259BEB699}" presName="spaceRect" presStyleCnt="0"/>
      <dgm:spPr/>
    </dgm:pt>
    <dgm:pt modelId="{4741CEC7-3C9A-49D0-AC50-73D337D1D6D2}" type="pres">
      <dgm:prSet presAssocID="{F761E5F2-CAFF-40F9-B0A4-BE9259BEB699}" presName="textRect" presStyleLbl="revTx" presStyleIdx="2" presStyleCnt="5">
        <dgm:presLayoutVars>
          <dgm:chMax val="1"/>
          <dgm:chPref val="1"/>
        </dgm:presLayoutVars>
      </dgm:prSet>
      <dgm:spPr/>
    </dgm:pt>
    <dgm:pt modelId="{93363461-B94A-4394-8AA2-301FB89335E7}" type="pres">
      <dgm:prSet presAssocID="{6C3BE16F-F9E5-4C1A-B44D-B48490C9593F}" presName="sibTrans" presStyleCnt="0"/>
      <dgm:spPr/>
    </dgm:pt>
    <dgm:pt modelId="{9EC909C0-246E-4322-AB63-BF7FDE4AC0D1}" type="pres">
      <dgm:prSet presAssocID="{968CE32B-0951-4CFB-B44C-E0F870483FC4}" presName="compNode" presStyleCnt="0"/>
      <dgm:spPr/>
    </dgm:pt>
    <dgm:pt modelId="{1C42B8E1-9714-4367-B369-0EE74D5DB96A}" type="pres">
      <dgm:prSet presAssocID="{968CE32B-0951-4CFB-B44C-E0F870483FC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E12CD94-D2BB-4745-AF31-8E4A1323AD7D}" type="pres">
      <dgm:prSet presAssocID="{968CE32B-0951-4CFB-B44C-E0F870483FC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FE122A6-4977-49E9-8992-71D05487ED2D}" type="pres">
      <dgm:prSet presAssocID="{968CE32B-0951-4CFB-B44C-E0F870483FC4}" presName="spaceRect" presStyleCnt="0"/>
      <dgm:spPr/>
    </dgm:pt>
    <dgm:pt modelId="{DFAD222A-3DDC-42D1-A5D9-995B536D4515}" type="pres">
      <dgm:prSet presAssocID="{968CE32B-0951-4CFB-B44C-E0F870483FC4}" presName="textRect" presStyleLbl="revTx" presStyleIdx="3" presStyleCnt="5">
        <dgm:presLayoutVars>
          <dgm:chMax val="1"/>
          <dgm:chPref val="1"/>
        </dgm:presLayoutVars>
      </dgm:prSet>
      <dgm:spPr/>
    </dgm:pt>
    <dgm:pt modelId="{14F296D3-3FD6-4E87-97EC-D301B4C29222}" type="pres">
      <dgm:prSet presAssocID="{0ACD195D-1B07-4F50-9F8D-4C2713C63470}" presName="sibTrans" presStyleCnt="0"/>
      <dgm:spPr/>
    </dgm:pt>
    <dgm:pt modelId="{4D409FF0-1515-41D2-BA47-E46053D8C29E}" type="pres">
      <dgm:prSet presAssocID="{C4AA5A53-AD7C-4CF0-A427-BA35CF9B696F}" presName="compNode" presStyleCnt="0"/>
      <dgm:spPr/>
    </dgm:pt>
    <dgm:pt modelId="{3FB5EC9E-48C3-46FA-9280-091CDB519071}" type="pres">
      <dgm:prSet presAssocID="{C4AA5A53-AD7C-4CF0-A427-BA35CF9B696F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3D357E6-6190-4A23-A745-BCCE0171414F}" type="pres">
      <dgm:prSet presAssocID="{C4AA5A53-AD7C-4CF0-A427-BA35CF9B696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3BFD959-EF96-4BE8-B22C-B525D13F58BE}" type="pres">
      <dgm:prSet presAssocID="{C4AA5A53-AD7C-4CF0-A427-BA35CF9B696F}" presName="spaceRect" presStyleCnt="0"/>
      <dgm:spPr/>
    </dgm:pt>
    <dgm:pt modelId="{46851B37-8D61-41B3-91DA-BE726F7F02F4}" type="pres">
      <dgm:prSet presAssocID="{C4AA5A53-AD7C-4CF0-A427-BA35CF9B696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1431A03-DB23-40AF-9AA5-667649C76E88}" srcId="{35DBA16B-70A6-4559-9D46-4793D4C41A65}" destId="{F761E5F2-CAFF-40F9-B0A4-BE9259BEB699}" srcOrd="2" destOrd="0" parTransId="{594E828F-3C90-4347-BA67-38B5D80DC909}" sibTransId="{6C3BE16F-F9E5-4C1A-B44D-B48490C9593F}"/>
    <dgm:cxn modelId="{C4521A04-FE6D-4E90-AA3C-806790130EEB}" type="presOf" srcId="{5C07AE44-D6BF-445A-A6E7-A1DD25997A32}" destId="{A01DDC51-44D7-400B-9ED6-9D49DAD78282}" srcOrd="0" destOrd="0" presId="urn:microsoft.com/office/officeart/2018/5/layout/IconLeafLabelList"/>
    <dgm:cxn modelId="{F5814E29-5822-45D4-9F76-69845FD11F6F}" type="presOf" srcId="{39C4301D-6DE6-4B4B-BE15-609B8DE3A056}" destId="{6CF170F2-27DA-45A6-AE1A-F202954F99E7}" srcOrd="0" destOrd="0" presId="urn:microsoft.com/office/officeart/2018/5/layout/IconLeafLabelList"/>
    <dgm:cxn modelId="{DA85714D-DAEA-4E5C-8816-D94E05E6E0C0}" srcId="{35DBA16B-70A6-4559-9D46-4793D4C41A65}" destId="{5C07AE44-D6BF-445A-A6E7-A1DD25997A32}" srcOrd="1" destOrd="0" parTransId="{4354E568-514A-4EDD-80B1-D3FAC0D97190}" sibTransId="{29D5FA6E-1BFF-4825-8A0E-A58C32D39984}"/>
    <dgm:cxn modelId="{0EAFE76D-6079-49AA-BCF9-C67466D459AB}" srcId="{35DBA16B-70A6-4559-9D46-4793D4C41A65}" destId="{968CE32B-0951-4CFB-B44C-E0F870483FC4}" srcOrd="3" destOrd="0" parTransId="{65130617-6ADC-4355-96D7-876F0EC8A008}" sibTransId="{0ACD195D-1B07-4F50-9F8D-4C2713C63470}"/>
    <dgm:cxn modelId="{88FFE855-F2A6-4C2F-82B4-E16133707E94}" srcId="{35DBA16B-70A6-4559-9D46-4793D4C41A65}" destId="{39C4301D-6DE6-4B4B-BE15-609B8DE3A056}" srcOrd="0" destOrd="0" parTransId="{B32D405A-81D9-44AE-9719-36F208424BE8}" sibTransId="{5E490A0E-DB86-41AF-893B-5DE04F48D68C}"/>
    <dgm:cxn modelId="{B4C7A696-59B9-463E-8D27-62E2DBB33A43}" type="presOf" srcId="{968CE32B-0951-4CFB-B44C-E0F870483FC4}" destId="{DFAD222A-3DDC-42D1-A5D9-995B536D4515}" srcOrd="0" destOrd="0" presId="urn:microsoft.com/office/officeart/2018/5/layout/IconLeafLabelList"/>
    <dgm:cxn modelId="{82E9CDA4-3D2B-48CE-8B7F-C2589423DC2A}" srcId="{35DBA16B-70A6-4559-9D46-4793D4C41A65}" destId="{C4AA5A53-AD7C-4CF0-A427-BA35CF9B696F}" srcOrd="4" destOrd="0" parTransId="{13CD62E5-B44C-47E3-B3A4-91C54B7903D2}" sibTransId="{C5B05073-788D-4F30-AC44-256B91D36778}"/>
    <dgm:cxn modelId="{31486BBD-4293-4232-8F6A-593946DB1ABF}" type="presOf" srcId="{F761E5F2-CAFF-40F9-B0A4-BE9259BEB699}" destId="{4741CEC7-3C9A-49D0-AC50-73D337D1D6D2}" srcOrd="0" destOrd="0" presId="urn:microsoft.com/office/officeart/2018/5/layout/IconLeafLabelList"/>
    <dgm:cxn modelId="{0BA97AE5-80DF-4F39-9DD4-F0F700DD61C9}" type="presOf" srcId="{C4AA5A53-AD7C-4CF0-A427-BA35CF9B696F}" destId="{46851B37-8D61-41B3-91DA-BE726F7F02F4}" srcOrd="0" destOrd="0" presId="urn:microsoft.com/office/officeart/2018/5/layout/IconLeafLabelList"/>
    <dgm:cxn modelId="{21AB0EF0-C12B-4D8F-9382-D188E73C28D6}" type="presOf" srcId="{35DBA16B-70A6-4559-9D46-4793D4C41A65}" destId="{08B26C7C-AE73-4464-A334-B285D5DE561D}" srcOrd="0" destOrd="0" presId="urn:microsoft.com/office/officeart/2018/5/layout/IconLeafLabelList"/>
    <dgm:cxn modelId="{A9C86406-2D50-401A-A8AB-FD4D43CF16D1}" type="presParOf" srcId="{08B26C7C-AE73-4464-A334-B285D5DE561D}" destId="{89E1669E-9E7F-492F-91AD-6AB1E03B2BD6}" srcOrd="0" destOrd="0" presId="urn:microsoft.com/office/officeart/2018/5/layout/IconLeafLabelList"/>
    <dgm:cxn modelId="{938C6163-A76F-425B-AEB4-F0D08AE85078}" type="presParOf" srcId="{89E1669E-9E7F-492F-91AD-6AB1E03B2BD6}" destId="{279C6010-40B4-45AB-92E8-344DD9623BA4}" srcOrd="0" destOrd="0" presId="urn:microsoft.com/office/officeart/2018/5/layout/IconLeafLabelList"/>
    <dgm:cxn modelId="{8C7394FD-8DC4-4D38-ACA2-AD1F830A9D34}" type="presParOf" srcId="{89E1669E-9E7F-492F-91AD-6AB1E03B2BD6}" destId="{C15F7889-D706-4B6B-B8B9-FDCEBB72B4FF}" srcOrd="1" destOrd="0" presId="urn:microsoft.com/office/officeart/2018/5/layout/IconLeafLabelList"/>
    <dgm:cxn modelId="{99068F91-D2DC-4753-9DB9-69DACC23A85F}" type="presParOf" srcId="{89E1669E-9E7F-492F-91AD-6AB1E03B2BD6}" destId="{20726C68-E087-4A6E-8B0F-37947525AE2F}" srcOrd="2" destOrd="0" presId="urn:microsoft.com/office/officeart/2018/5/layout/IconLeafLabelList"/>
    <dgm:cxn modelId="{77390923-99A7-48A4-84E0-52D7EA2C3AC4}" type="presParOf" srcId="{89E1669E-9E7F-492F-91AD-6AB1E03B2BD6}" destId="{6CF170F2-27DA-45A6-AE1A-F202954F99E7}" srcOrd="3" destOrd="0" presId="urn:microsoft.com/office/officeart/2018/5/layout/IconLeafLabelList"/>
    <dgm:cxn modelId="{E96001ED-E75E-47AE-A417-348457B2A89B}" type="presParOf" srcId="{08B26C7C-AE73-4464-A334-B285D5DE561D}" destId="{BD31C567-507D-47F4-B53F-4F20498BC209}" srcOrd="1" destOrd="0" presId="urn:microsoft.com/office/officeart/2018/5/layout/IconLeafLabelList"/>
    <dgm:cxn modelId="{33DAA133-CF3D-451E-B3C8-2A176FF5E8FA}" type="presParOf" srcId="{08B26C7C-AE73-4464-A334-B285D5DE561D}" destId="{30476258-C7FD-496C-AAED-C1427AF5D83A}" srcOrd="2" destOrd="0" presId="urn:microsoft.com/office/officeart/2018/5/layout/IconLeafLabelList"/>
    <dgm:cxn modelId="{1A0537BE-AF22-47AB-AB5F-D9DEC19AE5AA}" type="presParOf" srcId="{30476258-C7FD-496C-AAED-C1427AF5D83A}" destId="{B0B6BCD1-7395-40C1-A295-E1BD97D2B122}" srcOrd="0" destOrd="0" presId="urn:microsoft.com/office/officeart/2018/5/layout/IconLeafLabelList"/>
    <dgm:cxn modelId="{CD43D2FB-230F-4F2C-9F82-C2E89F19A591}" type="presParOf" srcId="{30476258-C7FD-496C-AAED-C1427AF5D83A}" destId="{8778C044-3BE1-4F81-AFE7-0FBF80616928}" srcOrd="1" destOrd="0" presId="urn:microsoft.com/office/officeart/2018/5/layout/IconLeafLabelList"/>
    <dgm:cxn modelId="{59321D7F-36AB-4958-BD50-288DE0E36E18}" type="presParOf" srcId="{30476258-C7FD-496C-AAED-C1427AF5D83A}" destId="{C13841A4-C047-4FB8-A8E1-33D7963EC113}" srcOrd="2" destOrd="0" presId="urn:microsoft.com/office/officeart/2018/5/layout/IconLeafLabelList"/>
    <dgm:cxn modelId="{07B23E4C-335B-4E90-8EA8-1E1DCE8A5647}" type="presParOf" srcId="{30476258-C7FD-496C-AAED-C1427AF5D83A}" destId="{A01DDC51-44D7-400B-9ED6-9D49DAD78282}" srcOrd="3" destOrd="0" presId="urn:microsoft.com/office/officeart/2018/5/layout/IconLeafLabelList"/>
    <dgm:cxn modelId="{2D6A8EB2-B413-4CD1-8F03-073DDB0997C7}" type="presParOf" srcId="{08B26C7C-AE73-4464-A334-B285D5DE561D}" destId="{5159E60B-4FE1-4078-AD3F-6CF5D67B11E4}" srcOrd="3" destOrd="0" presId="urn:microsoft.com/office/officeart/2018/5/layout/IconLeafLabelList"/>
    <dgm:cxn modelId="{2688893F-8D72-4D3D-9F87-9BDC9CFA7AD7}" type="presParOf" srcId="{08B26C7C-AE73-4464-A334-B285D5DE561D}" destId="{97520C54-42D1-42A3-A53B-388F93F16130}" srcOrd="4" destOrd="0" presId="urn:microsoft.com/office/officeart/2018/5/layout/IconLeafLabelList"/>
    <dgm:cxn modelId="{B974D11F-2888-4CBC-A716-B7EF8081493A}" type="presParOf" srcId="{97520C54-42D1-42A3-A53B-388F93F16130}" destId="{9308BC2B-B035-45A2-BB8A-FE7FE90B0996}" srcOrd="0" destOrd="0" presId="urn:microsoft.com/office/officeart/2018/5/layout/IconLeafLabelList"/>
    <dgm:cxn modelId="{25D89CE8-6ACE-4EEA-A41E-B3009940C971}" type="presParOf" srcId="{97520C54-42D1-42A3-A53B-388F93F16130}" destId="{52C323E5-6953-42AA-8E96-14E610DA2431}" srcOrd="1" destOrd="0" presId="urn:microsoft.com/office/officeart/2018/5/layout/IconLeafLabelList"/>
    <dgm:cxn modelId="{73DE6E82-61D9-4CF2-B306-A7D188D3B1C0}" type="presParOf" srcId="{97520C54-42D1-42A3-A53B-388F93F16130}" destId="{91179CFA-F097-4F21-9B5B-5DB776BDAAB1}" srcOrd="2" destOrd="0" presId="urn:microsoft.com/office/officeart/2018/5/layout/IconLeafLabelList"/>
    <dgm:cxn modelId="{88A88F70-4D82-4443-9EC8-07FC7197E50E}" type="presParOf" srcId="{97520C54-42D1-42A3-A53B-388F93F16130}" destId="{4741CEC7-3C9A-49D0-AC50-73D337D1D6D2}" srcOrd="3" destOrd="0" presId="urn:microsoft.com/office/officeart/2018/5/layout/IconLeafLabelList"/>
    <dgm:cxn modelId="{425F33F9-4C85-4B78-97EE-C3EC3D5574FA}" type="presParOf" srcId="{08B26C7C-AE73-4464-A334-B285D5DE561D}" destId="{93363461-B94A-4394-8AA2-301FB89335E7}" srcOrd="5" destOrd="0" presId="urn:microsoft.com/office/officeart/2018/5/layout/IconLeafLabelList"/>
    <dgm:cxn modelId="{57176E03-69D6-42AD-802B-F3BCE28DEB02}" type="presParOf" srcId="{08B26C7C-AE73-4464-A334-B285D5DE561D}" destId="{9EC909C0-246E-4322-AB63-BF7FDE4AC0D1}" srcOrd="6" destOrd="0" presId="urn:microsoft.com/office/officeart/2018/5/layout/IconLeafLabelList"/>
    <dgm:cxn modelId="{ABD190CE-7B4C-42FB-B19E-3A3A02F09B09}" type="presParOf" srcId="{9EC909C0-246E-4322-AB63-BF7FDE4AC0D1}" destId="{1C42B8E1-9714-4367-B369-0EE74D5DB96A}" srcOrd="0" destOrd="0" presId="urn:microsoft.com/office/officeart/2018/5/layout/IconLeafLabelList"/>
    <dgm:cxn modelId="{FACDC921-8240-45CB-9B84-48E1B4FC3EF5}" type="presParOf" srcId="{9EC909C0-246E-4322-AB63-BF7FDE4AC0D1}" destId="{4E12CD94-D2BB-4745-AF31-8E4A1323AD7D}" srcOrd="1" destOrd="0" presId="urn:microsoft.com/office/officeart/2018/5/layout/IconLeafLabelList"/>
    <dgm:cxn modelId="{EAF555E9-5D17-433A-B11D-D847CB2A82AC}" type="presParOf" srcId="{9EC909C0-246E-4322-AB63-BF7FDE4AC0D1}" destId="{9FE122A6-4977-49E9-8992-71D05487ED2D}" srcOrd="2" destOrd="0" presId="urn:microsoft.com/office/officeart/2018/5/layout/IconLeafLabelList"/>
    <dgm:cxn modelId="{43263B7A-2C4B-4A8A-B460-2A3B64101C15}" type="presParOf" srcId="{9EC909C0-246E-4322-AB63-BF7FDE4AC0D1}" destId="{DFAD222A-3DDC-42D1-A5D9-995B536D4515}" srcOrd="3" destOrd="0" presId="urn:microsoft.com/office/officeart/2018/5/layout/IconLeafLabelList"/>
    <dgm:cxn modelId="{E04A3BFB-66F5-42BB-AD69-82D6FDB4488B}" type="presParOf" srcId="{08B26C7C-AE73-4464-A334-B285D5DE561D}" destId="{14F296D3-3FD6-4E87-97EC-D301B4C29222}" srcOrd="7" destOrd="0" presId="urn:microsoft.com/office/officeart/2018/5/layout/IconLeafLabelList"/>
    <dgm:cxn modelId="{01A1D95B-715F-46A2-887F-B92852CE2224}" type="presParOf" srcId="{08B26C7C-AE73-4464-A334-B285D5DE561D}" destId="{4D409FF0-1515-41D2-BA47-E46053D8C29E}" srcOrd="8" destOrd="0" presId="urn:microsoft.com/office/officeart/2018/5/layout/IconLeafLabelList"/>
    <dgm:cxn modelId="{99308F62-EDBE-40F4-92D2-7CD67DA435CE}" type="presParOf" srcId="{4D409FF0-1515-41D2-BA47-E46053D8C29E}" destId="{3FB5EC9E-48C3-46FA-9280-091CDB519071}" srcOrd="0" destOrd="0" presId="urn:microsoft.com/office/officeart/2018/5/layout/IconLeafLabelList"/>
    <dgm:cxn modelId="{0565A646-A4D2-4393-B343-5C537D34B888}" type="presParOf" srcId="{4D409FF0-1515-41D2-BA47-E46053D8C29E}" destId="{E3D357E6-6190-4A23-A745-BCCE0171414F}" srcOrd="1" destOrd="0" presId="urn:microsoft.com/office/officeart/2018/5/layout/IconLeafLabelList"/>
    <dgm:cxn modelId="{C1FCFB33-956B-4A16-A244-2A19FCCE6EE3}" type="presParOf" srcId="{4D409FF0-1515-41D2-BA47-E46053D8C29E}" destId="{73BFD959-EF96-4BE8-B22C-B525D13F58BE}" srcOrd="2" destOrd="0" presId="urn:microsoft.com/office/officeart/2018/5/layout/IconLeafLabelList"/>
    <dgm:cxn modelId="{A21A5E26-AC08-4033-A359-F1B49E1AD902}" type="presParOf" srcId="{4D409FF0-1515-41D2-BA47-E46053D8C29E}" destId="{46851B37-8D61-41B3-91DA-BE726F7F02F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209C4E-F1A7-48EF-8E9B-6E8223E2072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CE463B-DC09-4F84-A597-9F5A1DDE6741}">
      <dgm:prSet/>
      <dgm:spPr/>
      <dgm:t>
        <a:bodyPr/>
        <a:lstStyle/>
        <a:p>
          <a:r>
            <a:rPr lang="en-US"/>
            <a:t>Anticipation of $2,500,000 in County-ARPA funds toward two affordable housing developments</a:t>
          </a:r>
        </a:p>
      </dgm:t>
    </dgm:pt>
    <dgm:pt modelId="{1FAD38D2-CD9F-4E1C-9A6D-8732EEAFBED5}" type="parTrans" cxnId="{2EC517E0-492E-48EA-A3E7-EA860157003A}">
      <dgm:prSet/>
      <dgm:spPr/>
      <dgm:t>
        <a:bodyPr/>
        <a:lstStyle/>
        <a:p>
          <a:endParaRPr lang="en-US"/>
        </a:p>
      </dgm:t>
    </dgm:pt>
    <dgm:pt modelId="{512709F5-9DAC-4303-B6E5-1DCFDEC742D2}" type="sibTrans" cxnId="{2EC517E0-492E-48EA-A3E7-EA860157003A}">
      <dgm:prSet/>
      <dgm:spPr/>
      <dgm:t>
        <a:bodyPr/>
        <a:lstStyle/>
        <a:p>
          <a:endParaRPr lang="en-US"/>
        </a:p>
      </dgm:t>
    </dgm:pt>
    <dgm:pt modelId="{477375BC-D786-4C30-823E-25BE75988E40}">
      <dgm:prSet/>
      <dgm:spPr/>
      <dgm:t>
        <a:bodyPr/>
        <a:lstStyle/>
        <a:p>
          <a:r>
            <a:rPr lang="en-US"/>
            <a:t>12-16 Housing Choice Vouchers to assist with subsidy support for two affordable housing developments</a:t>
          </a:r>
        </a:p>
      </dgm:t>
    </dgm:pt>
    <dgm:pt modelId="{07F813AA-C3CF-46DB-B3C7-D426F4AA2605}" type="parTrans" cxnId="{02BE9AC7-0D23-40DA-B077-B5B429159476}">
      <dgm:prSet/>
      <dgm:spPr/>
      <dgm:t>
        <a:bodyPr/>
        <a:lstStyle/>
        <a:p>
          <a:endParaRPr lang="en-US"/>
        </a:p>
      </dgm:t>
    </dgm:pt>
    <dgm:pt modelId="{1D9397BB-0E77-4E0C-BD08-E1E567C3B87C}" type="sibTrans" cxnId="{02BE9AC7-0D23-40DA-B077-B5B429159476}">
      <dgm:prSet/>
      <dgm:spPr/>
      <dgm:t>
        <a:bodyPr/>
        <a:lstStyle/>
        <a:p>
          <a:endParaRPr lang="en-US"/>
        </a:p>
      </dgm:t>
    </dgm:pt>
    <dgm:pt modelId="{D672F2B9-C408-4010-8BAD-DF55009DB3C5}">
      <dgm:prSet/>
      <dgm:spPr/>
      <dgm:t>
        <a:bodyPr/>
        <a:lstStyle/>
        <a:p>
          <a:r>
            <a:rPr lang="en-US"/>
            <a:t>Anticipation of having CDBG PY 2023 funds more targeted toward affordable housing (clearance and utilities)</a:t>
          </a:r>
        </a:p>
      </dgm:t>
    </dgm:pt>
    <dgm:pt modelId="{60EB5C04-A665-4B75-83A5-02790CBDD0FE}" type="parTrans" cxnId="{2EA8A54B-7021-4655-AE1A-19E5FEE6411E}">
      <dgm:prSet/>
      <dgm:spPr/>
      <dgm:t>
        <a:bodyPr/>
        <a:lstStyle/>
        <a:p>
          <a:endParaRPr lang="en-US"/>
        </a:p>
      </dgm:t>
    </dgm:pt>
    <dgm:pt modelId="{D0A84B80-6A01-46C8-9EDB-036BB875FE18}" type="sibTrans" cxnId="{2EA8A54B-7021-4655-AE1A-19E5FEE6411E}">
      <dgm:prSet/>
      <dgm:spPr/>
      <dgm:t>
        <a:bodyPr/>
        <a:lstStyle/>
        <a:p>
          <a:endParaRPr lang="en-US"/>
        </a:p>
      </dgm:t>
    </dgm:pt>
    <dgm:pt modelId="{FFFE75A3-1C81-4E45-B5FD-7EDFEBC05AC8}" type="pres">
      <dgm:prSet presAssocID="{99209C4E-F1A7-48EF-8E9B-6E8223E20729}" presName="linear" presStyleCnt="0">
        <dgm:presLayoutVars>
          <dgm:animLvl val="lvl"/>
          <dgm:resizeHandles val="exact"/>
        </dgm:presLayoutVars>
      </dgm:prSet>
      <dgm:spPr/>
    </dgm:pt>
    <dgm:pt modelId="{25BBBDEE-3DBA-4711-8DB7-3886AC106C28}" type="pres">
      <dgm:prSet presAssocID="{66CE463B-DC09-4F84-A597-9F5A1DDE67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8269A5-7705-48CE-88E3-CF3F1B8C81B8}" type="pres">
      <dgm:prSet presAssocID="{512709F5-9DAC-4303-B6E5-1DCFDEC742D2}" presName="spacer" presStyleCnt="0"/>
      <dgm:spPr/>
    </dgm:pt>
    <dgm:pt modelId="{4CC27C7A-E517-48F7-95F9-0E772ED9287E}" type="pres">
      <dgm:prSet presAssocID="{477375BC-D786-4C30-823E-25BE75988E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086EA0-C0F7-4F14-8C71-C8BC3226D3DA}" type="pres">
      <dgm:prSet presAssocID="{1D9397BB-0E77-4E0C-BD08-E1E567C3B87C}" presName="spacer" presStyleCnt="0"/>
      <dgm:spPr/>
    </dgm:pt>
    <dgm:pt modelId="{398D22FE-43D5-42B1-AE8A-D1DBA5A407E7}" type="pres">
      <dgm:prSet presAssocID="{D672F2B9-C408-4010-8BAD-DF55009DB3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7D9204-7077-48D1-9A8C-37A604C533DB}" type="presOf" srcId="{D672F2B9-C408-4010-8BAD-DF55009DB3C5}" destId="{398D22FE-43D5-42B1-AE8A-D1DBA5A407E7}" srcOrd="0" destOrd="0" presId="urn:microsoft.com/office/officeart/2005/8/layout/vList2"/>
    <dgm:cxn modelId="{2EA8A54B-7021-4655-AE1A-19E5FEE6411E}" srcId="{99209C4E-F1A7-48EF-8E9B-6E8223E20729}" destId="{D672F2B9-C408-4010-8BAD-DF55009DB3C5}" srcOrd="2" destOrd="0" parTransId="{60EB5C04-A665-4B75-83A5-02790CBDD0FE}" sibTransId="{D0A84B80-6A01-46C8-9EDB-036BB875FE18}"/>
    <dgm:cxn modelId="{A22DC7BF-2498-4D1A-861E-F197C499CBE6}" type="presOf" srcId="{477375BC-D786-4C30-823E-25BE75988E40}" destId="{4CC27C7A-E517-48F7-95F9-0E772ED9287E}" srcOrd="0" destOrd="0" presId="urn:microsoft.com/office/officeart/2005/8/layout/vList2"/>
    <dgm:cxn modelId="{02BE9AC7-0D23-40DA-B077-B5B429159476}" srcId="{99209C4E-F1A7-48EF-8E9B-6E8223E20729}" destId="{477375BC-D786-4C30-823E-25BE75988E40}" srcOrd="1" destOrd="0" parTransId="{07F813AA-C3CF-46DB-B3C7-D426F4AA2605}" sibTransId="{1D9397BB-0E77-4E0C-BD08-E1E567C3B87C}"/>
    <dgm:cxn modelId="{2EC517E0-492E-48EA-A3E7-EA860157003A}" srcId="{99209C4E-F1A7-48EF-8E9B-6E8223E20729}" destId="{66CE463B-DC09-4F84-A597-9F5A1DDE6741}" srcOrd="0" destOrd="0" parTransId="{1FAD38D2-CD9F-4E1C-9A6D-8732EEAFBED5}" sibTransId="{512709F5-9DAC-4303-B6E5-1DCFDEC742D2}"/>
    <dgm:cxn modelId="{CD4D03E3-E6D5-43CC-948A-E389FFDE0C53}" type="presOf" srcId="{66CE463B-DC09-4F84-A597-9F5A1DDE6741}" destId="{25BBBDEE-3DBA-4711-8DB7-3886AC106C28}" srcOrd="0" destOrd="0" presId="urn:microsoft.com/office/officeart/2005/8/layout/vList2"/>
    <dgm:cxn modelId="{1DE927FD-FBA5-40C6-882D-1BF27C5D6629}" type="presOf" srcId="{99209C4E-F1A7-48EF-8E9B-6E8223E20729}" destId="{FFFE75A3-1C81-4E45-B5FD-7EDFEBC05AC8}" srcOrd="0" destOrd="0" presId="urn:microsoft.com/office/officeart/2005/8/layout/vList2"/>
    <dgm:cxn modelId="{8889C03D-A271-4C8C-AF03-F7DEC68987E8}" type="presParOf" srcId="{FFFE75A3-1C81-4E45-B5FD-7EDFEBC05AC8}" destId="{25BBBDEE-3DBA-4711-8DB7-3886AC106C28}" srcOrd="0" destOrd="0" presId="urn:microsoft.com/office/officeart/2005/8/layout/vList2"/>
    <dgm:cxn modelId="{40559F89-3174-4161-ADDF-47E17FB7876D}" type="presParOf" srcId="{FFFE75A3-1C81-4E45-B5FD-7EDFEBC05AC8}" destId="{D18269A5-7705-48CE-88E3-CF3F1B8C81B8}" srcOrd="1" destOrd="0" presId="urn:microsoft.com/office/officeart/2005/8/layout/vList2"/>
    <dgm:cxn modelId="{AB71BD15-4B01-4A2F-8568-F217854DB9C2}" type="presParOf" srcId="{FFFE75A3-1C81-4E45-B5FD-7EDFEBC05AC8}" destId="{4CC27C7A-E517-48F7-95F9-0E772ED9287E}" srcOrd="2" destOrd="0" presId="urn:microsoft.com/office/officeart/2005/8/layout/vList2"/>
    <dgm:cxn modelId="{ECEC3930-F0C5-431C-8BEB-8AB3026A5696}" type="presParOf" srcId="{FFFE75A3-1C81-4E45-B5FD-7EDFEBC05AC8}" destId="{16086EA0-C0F7-4F14-8C71-C8BC3226D3DA}" srcOrd="3" destOrd="0" presId="urn:microsoft.com/office/officeart/2005/8/layout/vList2"/>
    <dgm:cxn modelId="{B8BF2514-9C92-4D91-ACE5-3348D20233C7}" type="presParOf" srcId="{FFFE75A3-1C81-4E45-B5FD-7EDFEBC05AC8}" destId="{398D22FE-43D5-42B1-AE8A-D1DBA5A407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6DC8-BDD9-48F3-9167-95F53D10E7D2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C7C57-5284-41CB-86AD-1D61E5253F3B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CD4B7-992A-4C9D-A9FB-966D8D106C0F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Tenant-Based Rental Assistance – the County’s ERA Programs were set up as a system that could achieve almost the same results</a:t>
          </a:r>
        </a:p>
      </dsp:txBody>
      <dsp:txXfrm>
        <a:off x="994536" y="1698"/>
        <a:ext cx="8623596" cy="861070"/>
      </dsp:txXfrm>
    </dsp:sp>
    <dsp:sp modelId="{25FABD25-AF68-4D20-8F69-7E2DE7E8C7DE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5AB7B-95A6-4FEE-B745-FBE6105E570E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E92FF-351E-4BEC-AAC8-02C71714E4DA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Homeless Shelter – The County completed the renovation of a site for a new homeless shelter in 2020</a:t>
          </a:r>
        </a:p>
      </dsp:txBody>
      <dsp:txXfrm>
        <a:off x="994536" y="1078036"/>
        <a:ext cx="8623596" cy="861070"/>
      </dsp:txXfrm>
    </dsp:sp>
    <dsp:sp modelId="{A053BCDD-FECD-44A4-99F1-58A474F6D099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091C0-E7D2-410B-A07E-CD17DBE549F9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2E91E-74C1-48C5-AE9C-7709DEC2F8F1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Homeless Shelter to Rental Conversion – in early feedback sessions with stakeholders, there was confusion about the moniker of “shelter” in conveying the use of funds and the long-term goals</a:t>
          </a:r>
        </a:p>
      </dsp:txBody>
      <dsp:txXfrm>
        <a:off x="994536" y="2154374"/>
        <a:ext cx="8623596" cy="861070"/>
      </dsp:txXfrm>
    </dsp:sp>
    <dsp:sp modelId="{BB05010B-72BD-4AF2-AA74-497F6FB1826C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AAE85-F5BF-4A16-92D6-DDC8FA4776AE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00DB3-A221-42A6-BC17-74EB48CECAD7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Acquisition of a motel site – one site was identified, but the general thought was that it would need to be an SRO to be effective</a:t>
          </a:r>
        </a:p>
      </dsp:txBody>
      <dsp:txXfrm>
        <a:off x="994536" y="3230712"/>
        <a:ext cx="8623596" cy="8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8BE4-4213-4A9B-BFEB-00872A3E7833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CD Team reviewed County-ARPA funding bill in order to gain awareness of eligible activities</a:t>
          </a:r>
        </a:p>
      </dsp:txBody>
      <dsp:txXfrm>
        <a:off x="0" y="93057"/>
        <a:ext cx="3005666" cy="1803399"/>
      </dsp:txXfrm>
    </dsp:sp>
    <dsp:sp modelId="{50354EF7-7F0B-4A29-BEF8-F86C2C925DE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series of concepts was sent over to the County Administration office</a:t>
          </a:r>
        </a:p>
      </dsp:txBody>
      <dsp:txXfrm>
        <a:off x="3306233" y="93057"/>
        <a:ext cx="3005666" cy="1803399"/>
      </dsp:txXfrm>
    </dsp:sp>
    <dsp:sp modelId="{93370E32-D4AB-4D7A-987F-51DEC3DEA277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Affordable housing and subsidy support for CDBG Infrastructure projects were part of the recommendations</a:t>
          </a:r>
        </a:p>
      </dsp:txBody>
      <dsp:txXfrm>
        <a:off x="6612466" y="93057"/>
        <a:ext cx="3005666" cy="1803399"/>
      </dsp:txXfrm>
    </dsp:sp>
    <dsp:sp modelId="{CB991BE2-1424-46AB-8755-62874D4811A8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Awareness of the local subsidies was conveyed to Commission, Board Members, and County Administration</a:t>
          </a:r>
        </a:p>
      </dsp:txBody>
      <dsp:txXfrm>
        <a:off x="1653116" y="2197024"/>
        <a:ext cx="3005666" cy="1803399"/>
      </dsp:txXfrm>
    </dsp:sp>
    <dsp:sp modelId="{5E9A272C-7E3A-4C77-9444-0AD80ABA7AB4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Advocacy was made in the designation of the City of McHenry being a target area for tax credits from the State, which improved eligibility for 2 of 3 projects</a:t>
          </a:r>
        </a:p>
      </dsp:txBody>
      <dsp:txXfrm>
        <a:off x="4959349" y="2197024"/>
        <a:ext cx="3005666" cy="1803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C6010-40B4-45AB-92E8-344DD9623BA4}">
      <dsp:nvSpPr>
        <dsp:cNvPr id="0" name=""/>
        <dsp:cNvSpPr/>
      </dsp:nvSpPr>
      <dsp:spPr>
        <a:xfrm>
          <a:off x="333420" y="887793"/>
          <a:ext cx="1028302" cy="102830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F7889-D706-4B6B-B8B9-FDCEBB72B4FF}">
      <dsp:nvSpPr>
        <dsp:cNvPr id="0" name=""/>
        <dsp:cNvSpPr/>
      </dsp:nvSpPr>
      <dsp:spPr>
        <a:xfrm>
          <a:off x="552567" y="1106939"/>
          <a:ext cx="590009" cy="590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170F2-27DA-45A6-AE1A-F202954F99E7}">
      <dsp:nvSpPr>
        <dsp:cNvPr id="0" name=""/>
        <dsp:cNvSpPr/>
      </dsp:nvSpPr>
      <dsp:spPr>
        <a:xfrm>
          <a:off x="4701" y="2236386"/>
          <a:ext cx="1685742" cy="96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Community Development office has excellent relations with its local Housing Authority</a:t>
          </a:r>
        </a:p>
      </dsp:txBody>
      <dsp:txXfrm>
        <a:off x="4701" y="2236386"/>
        <a:ext cx="1685742" cy="969301"/>
      </dsp:txXfrm>
    </dsp:sp>
    <dsp:sp modelId="{B0B6BCD1-7395-40C1-A295-E1BD97D2B122}">
      <dsp:nvSpPr>
        <dsp:cNvPr id="0" name=""/>
        <dsp:cNvSpPr/>
      </dsp:nvSpPr>
      <dsp:spPr>
        <a:xfrm>
          <a:off x="2314168" y="887793"/>
          <a:ext cx="1028302" cy="102830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8C044-3BE1-4F81-AFE7-0FBF80616928}">
      <dsp:nvSpPr>
        <dsp:cNvPr id="0" name=""/>
        <dsp:cNvSpPr/>
      </dsp:nvSpPr>
      <dsp:spPr>
        <a:xfrm>
          <a:off x="2533314" y="1106939"/>
          <a:ext cx="590009" cy="590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DDC51-44D7-400B-9ED6-9D49DAD78282}">
      <dsp:nvSpPr>
        <dsp:cNvPr id="0" name=""/>
        <dsp:cNvSpPr/>
      </dsp:nvSpPr>
      <dsp:spPr>
        <a:xfrm>
          <a:off x="1985448" y="2236386"/>
          <a:ext cx="1685742" cy="96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Advocacy for MCHA to receive ARPA funds for new office</a:t>
          </a:r>
        </a:p>
      </dsp:txBody>
      <dsp:txXfrm>
        <a:off x="1985448" y="2236386"/>
        <a:ext cx="1685742" cy="969301"/>
      </dsp:txXfrm>
    </dsp:sp>
    <dsp:sp modelId="{9308BC2B-B035-45A2-BB8A-FE7FE90B0996}">
      <dsp:nvSpPr>
        <dsp:cNvPr id="0" name=""/>
        <dsp:cNvSpPr/>
      </dsp:nvSpPr>
      <dsp:spPr>
        <a:xfrm>
          <a:off x="4294915" y="887793"/>
          <a:ext cx="1028302" cy="102830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323E5-6953-42AA-8E96-14E610DA2431}">
      <dsp:nvSpPr>
        <dsp:cNvPr id="0" name=""/>
        <dsp:cNvSpPr/>
      </dsp:nvSpPr>
      <dsp:spPr>
        <a:xfrm>
          <a:off x="4514061" y="1106939"/>
          <a:ext cx="590009" cy="5900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1CEC7-3C9A-49D0-AC50-73D337D1D6D2}">
      <dsp:nvSpPr>
        <dsp:cNvPr id="0" name=""/>
        <dsp:cNvSpPr/>
      </dsp:nvSpPr>
      <dsp:spPr>
        <a:xfrm>
          <a:off x="3966195" y="2236386"/>
          <a:ext cx="1685742" cy="96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County works with MCHA for the roll out of the ERA funds</a:t>
          </a:r>
        </a:p>
      </dsp:txBody>
      <dsp:txXfrm>
        <a:off x="3966195" y="2236386"/>
        <a:ext cx="1685742" cy="969301"/>
      </dsp:txXfrm>
    </dsp:sp>
    <dsp:sp modelId="{1C42B8E1-9714-4367-B369-0EE74D5DB96A}">
      <dsp:nvSpPr>
        <dsp:cNvPr id="0" name=""/>
        <dsp:cNvSpPr/>
      </dsp:nvSpPr>
      <dsp:spPr>
        <a:xfrm>
          <a:off x="6275662" y="887793"/>
          <a:ext cx="1028302" cy="102830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2CD94-D2BB-4745-AF31-8E4A1323AD7D}">
      <dsp:nvSpPr>
        <dsp:cNvPr id="0" name=""/>
        <dsp:cNvSpPr/>
      </dsp:nvSpPr>
      <dsp:spPr>
        <a:xfrm>
          <a:off x="6494808" y="1106939"/>
          <a:ext cx="590009" cy="5900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D222A-3DDC-42D1-A5D9-995B536D4515}">
      <dsp:nvSpPr>
        <dsp:cNvPr id="0" name=""/>
        <dsp:cNvSpPr/>
      </dsp:nvSpPr>
      <dsp:spPr>
        <a:xfrm>
          <a:off x="5946942" y="2236386"/>
          <a:ext cx="1685742" cy="96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County and other potential developers have advocated for the use of Housing Vouchers for projects, which improves viability of projects long-term</a:t>
          </a:r>
        </a:p>
      </dsp:txBody>
      <dsp:txXfrm>
        <a:off x="5946942" y="2236386"/>
        <a:ext cx="1685742" cy="969301"/>
      </dsp:txXfrm>
    </dsp:sp>
    <dsp:sp modelId="{3FB5EC9E-48C3-46FA-9280-091CDB519071}">
      <dsp:nvSpPr>
        <dsp:cNvPr id="0" name=""/>
        <dsp:cNvSpPr/>
      </dsp:nvSpPr>
      <dsp:spPr>
        <a:xfrm>
          <a:off x="8256409" y="887793"/>
          <a:ext cx="1028302" cy="102830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357E6-6190-4A23-A745-BCCE0171414F}">
      <dsp:nvSpPr>
        <dsp:cNvPr id="0" name=""/>
        <dsp:cNvSpPr/>
      </dsp:nvSpPr>
      <dsp:spPr>
        <a:xfrm>
          <a:off x="8475555" y="1106939"/>
          <a:ext cx="590009" cy="5900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51B37-8D61-41B3-91DA-BE726F7F02F4}">
      <dsp:nvSpPr>
        <dsp:cNvPr id="0" name=""/>
        <dsp:cNvSpPr/>
      </dsp:nvSpPr>
      <dsp:spPr>
        <a:xfrm>
          <a:off x="7927689" y="2236386"/>
          <a:ext cx="1685742" cy="96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It is anticipated that vouchers will be involved in 2 of the 3 projects</a:t>
          </a:r>
        </a:p>
      </dsp:txBody>
      <dsp:txXfrm>
        <a:off x="7927689" y="2236386"/>
        <a:ext cx="1685742" cy="969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BBDEE-3DBA-4711-8DB7-3886AC106C28}">
      <dsp:nvSpPr>
        <dsp:cNvPr id="0" name=""/>
        <dsp:cNvSpPr/>
      </dsp:nvSpPr>
      <dsp:spPr>
        <a:xfrm>
          <a:off x="0" y="119654"/>
          <a:ext cx="6692813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Anticipation of $2,500,000 in County-ARPA funds toward two affordable housing developments</a:t>
          </a:r>
        </a:p>
      </dsp:txBody>
      <dsp:txXfrm>
        <a:off x="71965" y="191619"/>
        <a:ext cx="6548883" cy="1330270"/>
      </dsp:txXfrm>
    </dsp:sp>
    <dsp:sp modelId="{4CC27C7A-E517-48F7-95F9-0E772ED9287E}">
      <dsp:nvSpPr>
        <dsp:cNvPr id="0" name=""/>
        <dsp:cNvSpPr/>
      </dsp:nvSpPr>
      <dsp:spPr>
        <a:xfrm>
          <a:off x="0" y="1674494"/>
          <a:ext cx="6692813" cy="147420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12-16 Housing Choice Vouchers to assist with subsidy support for two affordable housing developments</a:t>
          </a:r>
        </a:p>
      </dsp:txBody>
      <dsp:txXfrm>
        <a:off x="71965" y="1746459"/>
        <a:ext cx="6548883" cy="1330270"/>
      </dsp:txXfrm>
    </dsp:sp>
    <dsp:sp modelId="{398D22FE-43D5-42B1-AE8A-D1DBA5A407E7}">
      <dsp:nvSpPr>
        <dsp:cNvPr id="0" name=""/>
        <dsp:cNvSpPr/>
      </dsp:nvSpPr>
      <dsp:spPr>
        <a:xfrm>
          <a:off x="0" y="3229335"/>
          <a:ext cx="6692813" cy="14742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Anticipation of having CDBG PY 2023 funds more targeted toward affordable housing (clearance and utilities)</a:t>
          </a:r>
        </a:p>
      </dsp:txBody>
      <dsp:txXfrm>
        <a:off x="71965" y="3301300"/>
        <a:ext cx="6548883" cy="133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6/20/2022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1</a:t>
            </a:fld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1313CB-C375-4841-9393-B849AEAFD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543825"/>
          </a:xfrm>
        </p:spPr>
        <p:txBody>
          <a:bodyPr/>
          <a:lstStyle/>
          <a:p>
            <a:pPr algn="ctr"/>
            <a:r>
              <a:rPr lang="en-US" sz="4000" dirty="0"/>
              <a:t>Using Federal Funds to Attract Housing Investments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BFAA475-C90A-4B78-9D9E-BCB0EC2EB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254093"/>
            <a:ext cx="7766936" cy="189363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NCDA Annual Conference</a:t>
            </a:r>
          </a:p>
          <a:p>
            <a:pPr algn="ctr"/>
            <a:r>
              <a:rPr lang="en-US" sz="2400" b="1" dirty="0"/>
              <a:t>June 22-24, 2022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E81E80D-31FE-DDEA-158C-82CA0F46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F0C7-F2B5-40DB-B3D6-78F32582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Data: Why was affordable housing the way to go? (NA-10 in Con 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1601-0472-487C-8E52-E8DB820C0F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484 units in total lacked plumbing or proper kitchen facilities</a:t>
            </a:r>
          </a:p>
          <a:p>
            <a:r>
              <a:rPr lang="en-US" dirty="0"/>
              <a:t>These units are most commonly former summer cottages in McHenry County</a:t>
            </a:r>
          </a:p>
          <a:p>
            <a:r>
              <a:rPr lang="en-US" dirty="0"/>
              <a:t>0.43% of the total housing stock is affected</a:t>
            </a:r>
          </a:p>
          <a:p>
            <a:r>
              <a:rPr lang="en-US" dirty="0"/>
              <a:t>Funds could be diverted from HOME to CDBG to address these units</a:t>
            </a:r>
          </a:p>
          <a:p>
            <a:r>
              <a:rPr lang="en-US" dirty="0"/>
              <a:t>Some units are likely abandoned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82D57-FD6A-4DDC-BBD2-FD4AB76BA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1,322 units are overcrowded</a:t>
            </a:r>
          </a:p>
          <a:p>
            <a:r>
              <a:rPr lang="en-US" dirty="0"/>
              <a:t>In McHenry County, these are likely to be SFH conversions</a:t>
            </a:r>
          </a:p>
          <a:p>
            <a:r>
              <a:rPr lang="en-US" dirty="0"/>
              <a:t>1.17% of the total housing stock is affected</a:t>
            </a:r>
          </a:p>
          <a:p>
            <a:r>
              <a:rPr lang="en-US" dirty="0"/>
              <a:t>Typically counted with “Category 3 homeless”</a:t>
            </a:r>
          </a:p>
          <a:p>
            <a:r>
              <a:rPr lang="en-US" dirty="0"/>
              <a:t>Newer or more affordable housing stock would benefit by potentially reducing household size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D91AC-37B1-42BF-9F8A-660AA037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F0C7-F2B5-40DB-B3D6-78F32582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Data: Why was affordable housing the way to go? (NA-10 in Con 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1601-0472-487C-8E52-E8DB820C0F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26,137 units are affected by cost burden of over 30% - 23% of the County’s households</a:t>
            </a:r>
          </a:p>
          <a:p>
            <a:r>
              <a:rPr lang="en-US" dirty="0"/>
              <a:t>This affects both renters and homeowners </a:t>
            </a:r>
          </a:p>
          <a:p>
            <a:r>
              <a:rPr lang="en-US" dirty="0"/>
              <a:t>35% of the affected are renters and 65% homeowners, which suggests underwriting of homebuying (rates do not match unit distribution)</a:t>
            </a:r>
          </a:p>
          <a:p>
            <a:r>
              <a:rPr lang="en-US" dirty="0"/>
              <a:t>Housing stock sells/rents very quickly; low vacancy rates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82D57-FD6A-4DDC-BBD2-FD4AB76BA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13,276 units are affected by cost burden of over 50% - 11.7% of the County’s households!</a:t>
            </a:r>
          </a:p>
          <a:p>
            <a:r>
              <a:rPr lang="en-US" dirty="0"/>
              <a:t>This affects both renters and homeowners</a:t>
            </a:r>
          </a:p>
          <a:p>
            <a:r>
              <a:rPr lang="en-US" dirty="0"/>
              <a:t>34% of the affected are renters and 66% homeowners, which suggests underwriting of homebuying (rates do not match unit distribution)</a:t>
            </a:r>
          </a:p>
          <a:p>
            <a:r>
              <a:rPr lang="en-US" dirty="0">
                <a:highlight>
                  <a:srgbClr val="FFFF00"/>
                </a:highlight>
              </a:rPr>
              <a:t>Of the 4,545 renter households at 50% CB, 3,011 are 30% or less AMI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D91AC-37B1-42BF-9F8A-660AA037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C7F7-74BE-4960-8E2B-3F0471EC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1A46-B147-4B7A-B8C9-46A43D714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>
                <a:highlight>
                  <a:srgbClr val="FFFF00"/>
                </a:highlight>
              </a:rPr>
              <a:t>Of the 4,545 renter households at 50% Cost Burden, 3,011 are 30% or less AMI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150C7-6418-4B7B-AFE2-AF7FCB678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Consolidated Plan evaluation, the County correctly predicted a Qualifying Population for HOME-American Recovery Plan Act funds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CD14A-429E-43A1-A810-390FB7D8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2887-2347-47B1-91FE-2F216BE5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First Step: What to do with HOME-ARP?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A24E4D-2692-9BDD-8B3F-DF016C34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did we come to conclusions about what to do with HOME-ARP and how to secure other federal funding?</a:t>
            </a:r>
          </a:p>
        </p:txBody>
      </p:sp>
      <p:pic>
        <p:nvPicPr>
          <p:cNvPr id="5" name="Picture 4" descr="A picture containing text, outdoor, sky, ground&#10;&#10;Description automatically generated">
            <a:extLst>
              <a:ext uri="{FF2B5EF4-FFF2-40B4-BE49-F238E27FC236}">
                <a16:creationId xmlns:a16="http://schemas.microsoft.com/office/drawing/2014/main" id="{6E41D264-8C6F-45CD-B6A0-8066613C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r="12008" b="-3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9236-369A-42AB-95D6-DDD7817F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67439-A7C4-4149-BC51-5F0C4BD5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Start with what we DID NOT want to use HOME-ARP for</a:t>
            </a:r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6946D-0CBB-4948-A6F2-80F90D22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A0E723C-4126-BB68-9BAB-0478D0A2D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8832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39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370E-554B-4887-8550-29538A20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Next, identify what we did want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2AE1-CD38-433D-B4B3-E4AE57ECF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Affordable housing delivery was the way to go</a:t>
            </a:r>
          </a:p>
          <a:p>
            <a:r>
              <a:rPr lang="en-US" dirty="0"/>
              <a:t>Would allow for either Acquisition and Rehab or Construction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40756-6E13-496F-997F-C6A0F2033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Application would be rolled our to allow projects to come forward</a:t>
            </a:r>
          </a:p>
          <a:p>
            <a:r>
              <a:rPr lang="en-US" dirty="0"/>
              <a:t>Applicants would present to the Community Development and Housing Grant Commission</a:t>
            </a:r>
          </a:p>
          <a:p>
            <a:r>
              <a:rPr lang="en-US" dirty="0"/>
              <a:t>Interest identified helped to form the HOME-ARP Plan, a transparent process that would entail applicants were aware this would be approved at a later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71450-5D04-438F-91A1-A8FB92AF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7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7EC1-8F33-4597-AD37-2A362AFE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assign the HOME-ARP plan development to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8DD9-6C07-4EC9-BB8E-3F5C3CA7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lead Brandon Kyker worked to develop the plan with Planning Consultant</a:t>
            </a:r>
          </a:p>
          <a:p>
            <a:r>
              <a:rPr lang="en-US" dirty="0"/>
              <a:t>Plan development involved one-on-one consultations with stakeholders</a:t>
            </a:r>
          </a:p>
          <a:p>
            <a:r>
              <a:rPr lang="en-US" dirty="0"/>
              <a:t>Plan also involved open meetings and citizen participation</a:t>
            </a:r>
          </a:p>
          <a:p>
            <a:r>
              <a:rPr lang="en-US" dirty="0"/>
              <a:t>Stakeholders and citizens were advised of projects recommended for support</a:t>
            </a:r>
          </a:p>
          <a:p>
            <a:r>
              <a:rPr lang="en-US" dirty="0"/>
              <a:t>Plan expected to be approved in July, 2022 by the County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7FD16-7FD9-49E5-AC00-B3D1993B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2887-2347-47B1-91FE-2F216BE5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Second Step: Advocating for Other Federal Resources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A24E4D-2692-9BDD-8B3F-DF016C34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4" y="2160589"/>
            <a:ext cx="406443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did we overcome the challenges of needing additional funding?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has been a great deal of interest from multiple parties for a part of the $59.7M in County-ARPA funds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County did not receive ARP Housing Vouchers, nor earlier allocations made to Counties over 500,000</a:t>
            </a:r>
          </a:p>
        </p:txBody>
      </p:sp>
      <p:pic>
        <p:nvPicPr>
          <p:cNvPr id="6" name="Picture 5" descr="A picture containing text, sky, building, water tower&#10;&#10;Description automatically generated">
            <a:extLst>
              <a:ext uri="{FF2B5EF4-FFF2-40B4-BE49-F238E27FC236}">
                <a16:creationId xmlns:a16="http://schemas.microsoft.com/office/drawing/2014/main" id="{2371A26B-94DD-4D89-A333-4EF444EC6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r="1688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9236-369A-42AB-95D6-DDD7817F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DD4E4-F673-4EA7-84B3-5EC0D8E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to do? Advocate!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E81A-24A7-4C0A-AEFD-DFDFBB1B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183B05-D86F-5F33-5B0B-329FE69C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61255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39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32207-6D24-4D28-AB34-977F7406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McHenry County Housing Authority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D6183-57D0-4704-A978-EB672FC1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7C13E49-AAF8-D8BD-34AF-270DA1A84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6383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32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97F3-CF9A-43BD-B07F-59D493E0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2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E212C-8F19-4660-82B6-5313FE4D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881"/>
            <a:ext cx="8596668" cy="436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Hans Mach</a:t>
            </a:r>
          </a:p>
          <a:p>
            <a:pPr marL="0" indent="0">
              <a:buNone/>
            </a:pPr>
            <a:r>
              <a:rPr lang="en-US" dirty="0"/>
              <a:t>Community Development Administrator</a:t>
            </a:r>
          </a:p>
          <a:p>
            <a:pPr marL="0" indent="0">
              <a:buNone/>
            </a:pPr>
            <a:r>
              <a:rPr lang="en-US" dirty="0"/>
              <a:t>McHenry County, IL</a:t>
            </a:r>
          </a:p>
          <a:p>
            <a:pPr marL="0" indent="0">
              <a:buNone/>
            </a:pPr>
            <a:r>
              <a:rPr lang="en-US" dirty="0"/>
              <a:t>hdmach@mchenrycountyil.gov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463F8-3E62-445B-B19A-1AB8BF57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en-US" dirty="0"/>
              <a:t>Speaker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33B84-D247-42A9-BD3B-6EC419B5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Results of Advocacy?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B0BD-1EFB-4CBE-B9AD-0F9E414B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F96ABE-CFC7-0E36-6AFA-E50BDB1AA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244891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572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4B7F8E-928E-47AC-A41E-EA805A92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So what does McHenry County expect to achieve?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73BB-9369-4F18-9923-DC6324522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/>
              <a:t>It is anticipated that three projects will be developed using federal resources, which would include a combination of tax credits, State PSH funds, HOME-ARP, CDBG, Local Utility Company support, County-ARPA funds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/>
              <a:t>Seen to the left is the acceptance of the Audrey M. Nelson Award for Pearl Street Commons Phase 1</a:t>
            </a:r>
          </a:p>
        </p:txBody>
      </p:sp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18AD7A5-77A4-4A73-A803-E1B183EF0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r="3" b="3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16113-E19E-4B3D-9130-A0D1C26A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875E8-F514-41BC-B219-65A73EE2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Pearl Street Commons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62A1C-E2FD-4533-9654-67BD2E9A7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en-US" dirty="0"/>
              <a:t>25 units on existing site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HOME-ARP: $1,250,000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CDBG: $100,000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6 Project-Based Housing Vouchers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$100,000 </a:t>
            </a:r>
            <a:r>
              <a:rPr lang="en-US" dirty="0" err="1"/>
              <a:t>ComEd</a:t>
            </a:r>
            <a:r>
              <a:rPr lang="en-US" dirty="0"/>
              <a:t> Energy Assistance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19 PSH Vouchers from Illinois Housing Development Authority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Permanent Supportive Housing Funding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State-designated area for affordable housing due to need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City of McHenry – $8.4M</a:t>
            </a:r>
          </a:p>
        </p:txBody>
      </p:sp>
      <p:pic>
        <p:nvPicPr>
          <p:cNvPr id="7" name="Content Placeholder 6" descr="A picture containing building, outdoor, house, town&#10;&#10;Description automatically generated">
            <a:extLst>
              <a:ext uri="{FF2B5EF4-FFF2-40B4-BE49-F238E27FC236}">
                <a16:creationId xmlns:a16="http://schemas.microsoft.com/office/drawing/2014/main" id="{9523C196-29AF-4A53-A566-2B3F4E733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 r="18552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8BAC-D3CF-4C55-A9A7-B5CB9B11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875E8-F514-41BC-B219-65A73EE2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590" y="609600"/>
            <a:ext cx="457441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/>
              <a:t>Woodstock Senior Housing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62A1C-E2FD-4533-9654-67BD2E9A7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5366" y="2160589"/>
            <a:ext cx="2934714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en-US" dirty="0"/>
              <a:t>80 units on city-owned site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County ARPA: $1,000,000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CDBG: $200,000 2023 funds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$300,000 </a:t>
            </a:r>
            <a:r>
              <a:rPr lang="en-US" dirty="0" err="1"/>
              <a:t>ComEd</a:t>
            </a:r>
            <a:r>
              <a:rPr lang="en-US" dirty="0"/>
              <a:t> Energy Assistance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4% tax credit project that will be submitted to the State of Illinois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Loan(s) of $4M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TIF District Support TBD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Public land included to reduce costs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City of Woodstock – $20M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8BAC-D3CF-4C55-A9A7-B5CB9B11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92FA0-B246-491C-8615-3DA1E8D4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6" y="1008691"/>
            <a:ext cx="3582094" cy="58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5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875E8-F514-41BC-B219-65A73EE2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Taylor Place Apartments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62A1C-E2FD-4533-9654-67BD2E9A7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5315" y="1741026"/>
            <a:ext cx="2934714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/>
              <a:t>54 units HOME-ARP: $1,250,000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HOME-ARP: $760,000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County-ARPA: $800,000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6 Project-Based Housing Vouchers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$200,000 </a:t>
            </a:r>
            <a:r>
              <a:rPr lang="en-US" dirty="0" err="1"/>
              <a:t>ComEd</a:t>
            </a:r>
            <a:r>
              <a:rPr lang="en-US" dirty="0"/>
              <a:t> Energy Assistance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State-designated area for affordable housing due to need</a:t>
            </a:r>
          </a:p>
          <a:p>
            <a:pPr>
              <a:buFont typeface="Wingdings 3" charset="2"/>
              <a:buChar char=""/>
            </a:pPr>
            <a:r>
              <a:rPr lang="en-US" dirty="0"/>
              <a:t>Historic Preservation </a:t>
            </a:r>
            <a:r>
              <a:rPr lang="en-US" dirty="0" err="1"/>
              <a:t>Compenent</a:t>
            </a:r>
            <a:endParaRPr lang="en-US" dirty="0"/>
          </a:p>
          <a:p>
            <a:pPr>
              <a:buFont typeface="Wingdings 3" charset="2"/>
              <a:buChar char=""/>
            </a:pPr>
            <a:r>
              <a:rPr lang="en-US" dirty="0"/>
              <a:t>City of McHenry – $20M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8BAC-D3CF-4C55-A9A7-B5CB9B11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1026" name="Picture 2" descr="The Housing Opportunity Development Corporation recently awarded American Rescue Plan Act funding for its proposed Taylor Place Apartments, a 54-unit affordable housing project to be built in McHenry.">
            <a:extLst>
              <a:ext uri="{FF2B5EF4-FFF2-40B4-BE49-F238E27FC236}">
                <a16:creationId xmlns:a16="http://schemas.microsoft.com/office/drawing/2014/main" id="{803DA0F4-3524-4729-A04A-BA511A6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3" y="2035987"/>
            <a:ext cx="5668483" cy="27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68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DB0E-439D-465A-8CB9-314D6027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49E3-5225-49C1-9A8F-2FC53F3ED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 on top of knowing what resources might come your way – NCDA is a great resource, and this helps build rapport</a:t>
            </a:r>
          </a:p>
          <a:p>
            <a:r>
              <a:rPr lang="en-US" dirty="0"/>
              <a:t>Advocate for your projects/goals/objectives to leadership and stakeholders</a:t>
            </a:r>
          </a:p>
          <a:p>
            <a:r>
              <a:rPr lang="en-US" dirty="0"/>
              <a:t>Be open to new (but experienced) developers who express interest</a:t>
            </a:r>
          </a:p>
          <a:p>
            <a:r>
              <a:rPr lang="en-US" dirty="0"/>
              <a:t>If and when available, learn as much as you can about underwriting</a:t>
            </a:r>
          </a:p>
          <a:p>
            <a:r>
              <a:rPr lang="en-US" dirty="0"/>
              <a:t>Document, document, and more document!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F17B7-E0CE-4FF4-AD2B-B2EB32A6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1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C05F4BE-71CF-06EE-BBEF-35AE4096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78383"/>
            <a:ext cx="3765692" cy="37092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C356-0FC2-422D-9EC2-DA0B6D2E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Managed by Community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0197-FD33-4005-9EBA-3C5D0EF28D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Community Development Block Grant Program</a:t>
            </a:r>
          </a:p>
          <a:p>
            <a:r>
              <a:rPr lang="en-US" dirty="0"/>
              <a:t>HOME Investment Partnerships Program</a:t>
            </a:r>
          </a:p>
          <a:p>
            <a:r>
              <a:rPr lang="en-US" dirty="0"/>
              <a:t>Continuum of Care Program – HMIS Lead</a:t>
            </a:r>
          </a:p>
          <a:p>
            <a:r>
              <a:rPr lang="en-US" dirty="0"/>
              <a:t>Continuum of Care – Unified Funding Agency</a:t>
            </a:r>
          </a:p>
          <a:p>
            <a:r>
              <a:rPr lang="en-US" dirty="0"/>
              <a:t>Continuum of Care – Collaborative Applicant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C8737-E648-4F38-A8AD-B9FFF9AF1B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Lead Safe Homes Program</a:t>
            </a:r>
          </a:p>
          <a:p>
            <a:r>
              <a:rPr lang="en-US" dirty="0"/>
              <a:t>Treasury – Emergency Rental Assistance Program (</a:t>
            </a:r>
            <a:r>
              <a:rPr lang="en-US" dirty="0" err="1"/>
              <a:t>McEURAP</a:t>
            </a:r>
            <a:r>
              <a:rPr lang="en-US" dirty="0"/>
              <a:t>)</a:t>
            </a:r>
          </a:p>
          <a:p>
            <a:r>
              <a:rPr lang="en-US" dirty="0"/>
              <a:t>Senior Services Grant Program</a:t>
            </a:r>
          </a:p>
          <a:p>
            <a:r>
              <a:rPr lang="en-US" dirty="0"/>
              <a:t>Emergency Food and Shelter Program</a:t>
            </a:r>
          </a:p>
          <a:p>
            <a:r>
              <a:rPr lang="en-US" dirty="0"/>
              <a:t>Emergency Solutions Grant – CV Funds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F5C5C-AB6A-49D2-9007-987C6DFD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02565B-A79D-4E4D-86CE-0BBCCA3A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How did we decide on affordable housing?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440A6D-9E42-470C-BEC1-B276BCA19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3" y="1598601"/>
            <a:ext cx="4887354" cy="36607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235DB-D02D-4655-91DE-53617C61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5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5071-6957-4456-AA1C-03D4F73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About McHenry County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BF4CD-174B-04AA-3C27-3A18CF8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Population: 310,229 (2020)</a:t>
            </a:r>
          </a:p>
          <a:p>
            <a:r>
              <a:rPr lang="en-US" dirty="0">
                <a:solidFill>
                  <a:schemeClr val="bg1"/>
                </a:solidFill>
              </a:rPr>
              <a:t>Flat Population: 308,760 (2010)</a:t>
            </a:r>
          </a:p>
          <a:p>
            <a:r>
              <a:rPr lang="en-US" dirty="0">
                <a:solidFill>
                  <a:schemeClr val="bg1"/>
                </a:solidFill>
              </a:rPr>
              <a:t>Urban, Suburban, Exurban Areas</a:t>
            </a:r>
          </a:p>
          <a:p>
            <a:r>
              <a:rPr lang="en-US" dirty="0">
                <a:solidFill>
                  <a:schemeClr val="bg1"/>
                </a:solidFill>
              </a:rPr>
              <a:t>113,269 households</a:t>
            </a:r>
          </a:p>
          <a:p>
            <a:r>
              <a:rPr lang="en-US" dirty="0">
                <a:solidFill>
                  <a:schemeClr val="bg1"/>
                </a:solidFill>
              </a:rPr>
              <a:t>80.1% Homeownership Rate</a:t>
            </a:r>
          </a:p>
          <a:p>
            <a:r>
              <a:rPr lang="en-US" dirty="0">
                <a:solidFill>
                  <a:schemeClr val="bg1"/>
                </a:solidFill>
              </a:rPr>
              <a:t>Exception Criteria 44.61% for Low-Mod Area Benefit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F926144-1259-4BCF-A05F-FC1EA060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94140"/>
            <a:ext cx="5143500" cy="4657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D8D-7665-4ABC-85D6-6FEBA36C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2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5071-6957-4456-AA1C-03D4F73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About McHenry County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BF4CD-174B-04AA-3C27-3A18CF8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$90,014 AMI for Family of 4</a:t>
            </a:r>
          </a:p>
          <a:p>
            <a:r>
              <a:rPr lang="en-US" dirty="0">
                <a:solidFill>
                  <a:schemeClr val="bg1"/>
                </a:solidFill>
              </a:rPr>
              <a:t>603.17 square miles</a:t>
            </a:r>
          </a:p>
          <a:p>
            <a:r>
              <a:rPr lang="en-US" dirty="0">
                <a:solidFill>
                  <a:schemeClr val="bg1"/>
                </a:solidFill>
              </a:rPr>
              <a:t>5 cities, 25 Villages, 17 TWP</a:t>
            </a:r>
          </a:p>
          <a:p>
            <a:r>
              <a:rPr lang="en-US" dirty="0">
                <a:solidFill>
                  <a:schemeClr val="bg1"/>
                </a:solidFill>
              </a:rPr>
              <a:t>Transportation is a challenge</a:t>
            </a:r>
          </a:p>
          <a:p>
            <a:r>
              <a:rPr lang="en-US" dirty="0">
                <a:solidFill>
                  <a:schemeClr val="bg1"/>
                </a:solidFill>
              </a:rPr>
              <a:t>METRA to Chicago available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F926144-1259-4BCF-A05F-FC1EA060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94140"/>
            <a:ext cx="5143500" cy="4657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D8D-7665-4ABC-85D6-6FEBA36C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8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5071-6957-4456-AA1C-03D4F73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McHenry County Housing Market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BF4CD-174B-04AA-3C27-3A18CF8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Census indicates $234,000 avg.</a:t>
            </a:r>
          </a:p>
          <a:p>
            <a:r>
              <a:rPr lang="en-US" dirty="0">
                <a:solidFill>
                  <a:schemeClr val="bg1"/>
                </a:solidFill>
              </a:rPr>
              <a:t>Average mortgage of $1,904</a:t>
            </a:r>
          </a:p>
          <a:p>
            <a:r>
              <a:rPr lang="en-US" dirty="0">
                <a:solidFill>
                  <a:schemeClr val="bg1"/>
                </a:solidFill>
              </a:rPr>
              <a:t>High property taxes</a:t>
            </a:r>
          </a:p>
          <a:p>
            <a:r>
              <a:rPr lang="en-US" dirty="0">
                <a:solidFill>
                  <a:schemeClr val="bg1"/>
                </a:solidFill>
              </a:rPr>
              <a:t>Seven units have sold over past 60 days; average $234,714</a:t>
            </a:r>
          </a:p>
          <a:p>
            <a:r>
              <a:rPr lang="en-US" dirty="0">
                <a:solidFill>
                  <a:schemeClr val="bg1"/>
                </a:solidFill>
              </a:rPr>
              <a:t>81.2% homeowner rate in 2015 (dropped after housing bubble)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F926144-1259-4BCF-A05F-FC1EA060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94140"/>
            <a:ext cx="5143500" cy="4657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D8D-7665-4ABC-85D6-6FEBA36C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5071-6957-4456-AA1C-03D4F73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McHenry County Rental Market Market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BF4CD-174B-04AA-3C27-3A18CF8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Census indicates $1,200 Median</a:t>
            </a:r>
          </a:p>
          <a:p>
            <a:r>
              <a:rPr lang="en-US" dirty="0">
                <a:solidFill>
                  <a:schemeClr val="bg1"/>
                </a:solidFill>
              </a:rPr>
              <a:t>Need to earn $48,000/yr. + to afford</a:t>
            </a:r>
          </a:p>
          <a:p>
            <a:r>
              <a:rPr lang="en-US" dirty="0">
                <a:solidFill>
                  <a:schemeClr val="bg1"/>
                </a:solidFill>
              </a:rPr>
              <a:t>State Median: $1,038</a:t>
            </a:r>
          </a:p>
          <a:p>
            <a:r>
              <a:rPr lang="en-US" dirty="0">
                <a:solidFill>
                  <a:schemeClr val="bg1"/>
                </a:solidFill>
              </a:rPr>
              <a:t>Housing cost burden is major problem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F926144-1259-4BCF-A05F-FC1EA060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94140"/>
            <a:ext cx="5143500" cy="4657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D8D-7665-4ABC-85D6-6FEBA36C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6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2887-2347-47B1-91FE-2F216BE5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Evaluation of the Four Housing Problems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A24E4D-2692-9BDD-8B3F-DF016C34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/>
              <a:t>Lacks kitchen facilities</a:t>
            </a:r>
          </a:p>
          <a:p>
            <a:r>
              <a:rPr lang="en-US"/>
              <a:t>Lacks complete plumbing</a:t>
            </a:r>
          </a:p>
          <a:p>
            <a:r>
              <a:rPr lang="en-US"/>
              <a:t>Overcrowding</a:t>
            </a:r>
          </a:p>
          <a:p>
            <a:r>
              <a:rPr lang="en-US"/>
              <a:t>Cost burden of 30% or more</a:t>
            </a:r>
            <a:endParaRPr lang="en-US" dirty="0"/>
          </a:p>
        </p:txBody>
      </p:sp>
      <p:pic>
        <p:nvPicPr>
          <p:cNvPr id="6" name="Content Placeholder 5" descr="A picture containing text, white, mammal&#10;&#10;Description automatically generated">
            <a:extLst>
              <a:ext uri="{FF2B5EF4-FFF2-40B4-BE49-F238E27FC236}">
                <a16:creationId xmlns:a16="http://schemas.microsoft.com/office/drawing/2014/main" id="{B70296B4-3C3D-4291-A94C-EAD3F5F5D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 r="-2" b="2275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9236-369A-42AB-95D6-DDD7817F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22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Widescreen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</vt:lpstr>
      <vt:lpstr>Using Federal Funds to Attract Housing Investments</vt:lpstr>
      <vt:lpstr>Speaker</vt:lpstr>
      <vt:lpstr>Programs Managed by Community Development</vt:lpstr>
      <vt:lpstr>How did we decide on affordable housing?</vt:lpstr>
      <vt:lpstr>About McHenry County</vt:lpstr>
      <vt:lpstr>About McHenry County</vt:lpstr>
      <vt:lpstr>McHenry County Housing Market</vt:lpstr>
      <vt:lpstr>McHenry County Rental Market Market</vt:lpstr>
      <vt:lpstr>Evaluation of the Four Housing Problems</vt:lpstr>
      <vt:lpstr>Evaluation of Data: Why was affordable housing the way to go? (NA-10 in Con Plan)</vt:lpstr>
      <vt:lpstr>Evaluation of Data: Why was affordable housing the way to go? (NA-10 in Con Plan)</vt:lpstr>
      <vt:lpstr>At-risk populations</vt:lpstr>
      <vt:lpstr>First Step: What to do with HOME-ARP?</vt:lpstr>
      <vt:lpstr>Start with what we DID NOT want to use HOME-ARP for</vt:lpstr>
      <vt:lpstr>Next, identify what we did want to do</vt:lpstr>
      <vt:lpstr>Finally, assign the HOME-ARP plan development to the team</vt:lpstr>
      <vt:lpstr>Second Step: Advocating for Other Federal Resources</vt:lpstr>
      <vt:lpstr>What to do? Advocate!</vt:lpstr>
      <vt:lpstr>McHenry County Housing Authority</vt:lpstr>
      <vt:lpstr>Results of Advocacy?</vt:lpstr>
      <vt:lpstr>So what does McHenry County expect to achieve?</vt:lpstr>
      <vt:lpstr>Pearl Street Commons 2</vt:lpstr>
      <vt:lpstr>Woodstock Senior Housing</vt:lpstr>
      <vt:lpstr>Taylor Place Apartments</vt:lpstr>
      <vt:lpstr>Key 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Federal Funds to Attract Housing Investments</dc:title>
  <dc:creator>Hans Mach</dc:creator>
  <cp:lastModifiedBy>Hans Mach</cp:lastModifiedBy>
  <cp:revision>1</cp:revision>
  <dcterms:created xsi:type="dcterms:W3CDTF">2022-06-20T15:27:57Z</dcterms:created>
  <dcterms:modified xsi:type="dcterms:W3CDTF">2022-06-20T15:28:16Z</dcterms:modified>
</cp:coreProperties>
</file>